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7" r:id="rId5"/>
    <p:sldMasterId id="2147483659" r:id="rId6"/>
    <p:sldMasterId id="2147483661" r:id="rId7"/>
    <p:sldMasterId id="2147483663" r:id="rId8"/>
    <p:sldMasterId id="2147483665" r:id="rId9"/>
  </p:sldMasterIdLst>
  <p:notesMasterIdLst>
    <p:notesMasterId r:id="rId62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309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286" r:id="rId49"/>
    <p:sldId id="285" r:id="rId50"/>
    <p:sldId id="284" r:id="rId51"/>
    <p:sldId id="287" r:id="rId52"/>
    <p:sldId id="288" r:id="rId53"/>
    <p:sldId id="289" r:id="rId54"/>
    <p:sldId id="290" r:id="rId55"/>
    <p:sldId id="320" r:id="rId56"/>
    <p:sldId id="321" r:id="rId57"/>
    <p:sldId id="322" r:id="rId58"/>
    <p:sldId id="291" r:id="rId59"/>
    <p:sldId id="323" r:id="rId60"/>
    <p:sldId id="308" r:id="rId61"/>
  </p:sldIdLst>
  <p:sldSz cx="12192000" cy="6858000"/>
  <p:notesSz cx="6799263" cy="9929813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Georgia" panose="02040502050405020303" pitchFamily="18" charset="0"/>
      <p:regular r:id="rId67"/>
      <p:bold r:id="rId68"/>
      <p:italic r:id="rId69"/>
      <p:boldItalic r:id="rId70"/>
    </p:embeddedFont>
    <p:embeddedFont>
      <p:font typeface="Wingdings 2" panose="05020102010507070707" pitchFamily="18" charset="2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000000"/>
          </p15:clr>
        </p15:guide>
        <p15:guide id="2" pos="2142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9" roundtripDataSignature="AMtx7mgP5X16EvB5m2J3llPx9wkC3d0M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7E533D-95B1-4D0D-9B2B-041FDC1CC83C}">
  <a:tblStyle styleId="{717E533D-95B1-4D0D-9B2B-041FDC1CC8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353BA67-FF36-4B54-863D-BAEE893EC52E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font" Target="fonts/font4.fntdata"/><Relationship Id="rId79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82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font" Target="fonts/font3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font" Target="fonts/font5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Résultats bioindication </a:t>
            </a:r>
          </a:p>
        </c:rich>
      </c:tx>
      <c:layout>
        <c:manualLayout>
          <c:xMode val="edge"/>
          <c:yMode val="edge"/>
          <c:x val="0.35911276232462852"/>
          <c:y val="3.760509810637110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3.536789733422524E-2"/>
          <c:y val="2.3275722610145429E-2"/>
          <c:w val="0.85247237646982976"/>
          <c:h val="0.883942950527410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'Bio indication'!$B$86</c:f>
              <c:strCache>
                <c:ptCount val="1"/>
                <c:pt idx="0">
                  <c:v>Etat des lieux</c:v>
                </c:pt>
              </c:strCache>
            </c:strRef>
          </c:tx>
          <c:invertIfNegative val="0"/>
          <c:cat>
            <c:strRef>
              <c:f>'Bio indication'!$A$87:$A$95</c:f>
              <c:strCache>
                <c:ptCount val="9"/>
                <c:pt idx="0">
                  <c:v>Grangeardière</c:v>
                </c:pt>
                <c:pt idx="1">
                  <c:v>Manet</c:v>
                </c:pt>
                <c:pt idx="2">
                  <c:v>Briantaisière</c:v>
                </c:pt>
                <c:pt idx="3">
                  <c:v>Auverse</c:v>
                </c:pt>
                <c:pt idx="4">
                  <c:v>Bois Martin</c:v>
                </c:pt>
                <c:pt idx="5">
                  <c:v>Lasse</c:v>
                </c:pt>
                <c:pt idx="6">
                  <c:v>Brégellerie</c:v>
                </c:pt>
                <c:pt idx="7">
                  <c:v>Picotière</c:v>
                </c:pt>
                <c:pt idx="8">
                  <c:v>Breil de Foin</c:v>
                </c:pt>
              </c:strCache>
            </c:strRef>
          </c:cat>
          <c:val>
            <c:numRef>
              <c:f>'Bio indication'!$B$87:$B$95</c:f>
              <c:numCache>
                <c:formatCode>General</c:formatCode>
                <c:ptCount val="9"/>
                <c:pt idx="0">
                  <c:v>2.1</c:v>
                </c:pt>
                <c:pt idx="1">
                  <c:v>7</c:v>
                </c:pt>
                <c:pt idx="2">
                  <c:v>2.2000000000000002</c:v>
                </c:pt>
                <c:pt idx="3">
                  <c:v>1.5</c:v>
                </c:pt>
                <c:pt idx="4">
                  <c:v>2.1</c:v>
                </c:pt>
                <c:pt idx="5">
                  <c:v>1.6</c:v>
                </c:pt>
                <c:pt idx="6">
                  <c:v>1.6</c:v>
                </c:pt>
                <c:pt idx="7">
                  <c:v>2.1</c:v>
                </c:pt>
                <c:pt idx="8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63-443A-A445-359254322D87}"/>
            </c:ext>
          </c:extLst>
        </c:ser>
        <c:ser>
          <c:idx val="1"/>
          <c:order val="2"/>
          <c:tx>
            <c:strRef>
              <c:f>'Bio indication'!$F$86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'Bio indication'!$A$87:$A$95</c:f>
              <c:strCache>
                <c:ptCount val="9"/>
                <c:pt idx="0">
                  <c:v>Grangeardière</c:v>
                </c:pt>
                <c:pt idx="1">
                  <c:v>Manet</c:v>
                </c:pt>
                <c:pt idx="2">
                  <c:v>Briantaisière</c:v>
                </c:pt>
                <c:pt idx="3">
                  <c:v>Auverse</c:v>
                </c:pt>
                <c:pt idx="4">
                  <c:v>Bois Martin</c:v>
                </c:pt>
                <c:pt idx="5">
                  <c:v>Lasse</c:v>
                </c:pt>
                <c:pt idx="6">
                  <c:v>Brégellerie</c:v>
                </c:pt>
                <c:pt idx="7">
                  <c:v>Picotière</c:v>
                </c:pt>
                <c:pt idx="8">
                  <c:v>Breil de Foin</c:v>
                </c:pt>
              </c:strCache>
            </c:strRef>
          </c:cat>
          <c:val>
            <c:numRef>
              <c:f>'Bio indication'!$F$87:$F$95</c:f>
              <c:numCache>
                <c:formatCode>General</c:formatCode>
                <c:ptCount val="9"/>
                <c:pt idx="0">
                  <c:v>2.8</c:v>
                </c:pt>
                <c:pt idx="2">
                  <c:v>3.3</c:v>
                </c:pt>
                <c:pt idx="4">
                  <c:v>4.4000000000000004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63-443A-A445-359254322D87}"/>
            </c:ext>
          </c:extLst>
        </c:ser>
        <c:ser>
          <c:idx val="6"/>
          <c:order val="4"/>
          <c:tx>
            <c:strRef>
              <c:f>'Bio indication'!$G$86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val>
            <c:numRef>
              <c:f>'Bio indication'!$G$87:$G$93</c:f>
              <c:numCache>
                <c:formatCode>General</c:formatCode>
                <c:ptCount val="7"/>
                <c:pt idx="0">
                  <c:v>2.4</c:v>
                </c:pt>
                <c:pt idx="2">
                  <c:v>2.2999999999999998</c:v>
                </c:pt>
                <c:pt idx="4">
                  <c:v>3.6</c:v>
                </c:pt>
                <c:pt idx="6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63-443A-A445-359254322D87}"/>
            </c:ext>
          </c:extLst>
        </c:ser>
        <c:ser>
          <c:idx val="7"/>
          <c:order val="5"/>
          <c:tx>
            <c:strRef>
              <c:f>'Bio indication'!$H$86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'Bio indication'!$A$87:$A$95</c:f>
              <c:strCache>
                <c:ptCount val="9"/>
                <c:pt idx="0">
                  <c:v>Grangeardière</c:v>
                </c:pt>
                <c:pt idx="1">
                  <c:v>Manet</c:v>
                </c:pt>
                <c:pt idx="2">
                  <c:v>Briantaisière</c:v>
                </c:pt>
                <c:pt idx="3">
                  <c:v>Auverse</c:v>
                </c:pt>
                <c:pt idx="4">
                  <c:v>Bois Martin</c:v>
                </c:pt>
                <c:pt idx="5">
                  <c:v>Lasse</c:v>
                </c:pt>
                <c:pt idx="6">
                  <c:v>Brégellerie</c:v>
                </c:pt>
                <c:pt idx="7">
                  <c:v>Picotière</c:v>
                </c:pt>
                <c:pt idx="8">
                  <c:v>Breil de Foin</c:v>
                </c:pt>
              </c:strCache>
            </c:strRef>
          </c:cat>
          <c:val>
            <c:numRef>
              <c:f>'Bio indication'!$H$87:$H$93</c:f>
              <c:numCache>
                <c:formatCode>General</c:formatCode>
                <c:ptCount val="7"/>
                <c:pt idx="0">
                  <c:v>2.1</c:v>
                </c:pt>
                <c:pt idx="2">
                  <c:v>2.2000000000000002</c:v>
                </c:pt>
                <c:pt idx="4">
                  <c:v>4</c:v>
                </c:pt>
                <c:pt idx="6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63-443A-A445-359254322D87}"/>
            </c:ext>
          </c:extLst>
        </c:ser>
        <c:ser>
          <c:idx val="8"/>
          <c:order val="6"/>
          <c:tx>
            <c:strRef>
              <c:f>'Bio indication'!$I$86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val>
            <c:numRef>
              <c:f>'Bio indication'!$I$87:$I$93</c:f>
              <c:numCache>
                <c:formatCode>General</c:formatCode>
                <c:ptCount val="7"/>
                <c:pt idx="0">
                  <c:v>2</c:v>
                </c:pt>
                <c:pt idx="2">
                  <c:v>2.4</c:v>
                </c:pt>
                <c:pt idx="4">
                  <c:v>1.9</c:v>
                </c:pt>
                <c:pt idx="6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63-443A-A445-359254322D87}"/>
            </c:ext>
          </c:extLst>
        </c:ser>
        <c:ser>
          <c:idx val="9"/>
          <c:order val="7"/>
          <c:tx>
            <c:strRef>
              <c:f>'Bio indication'!$J$86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'Bio indication'!$A$87:$A$95</c:f>
              <c:strCache>
                <c:ptCount val="9"/>
                <c:pt idx="0">
                  <c:v>Grangeardière</c:v>
                </c:pt>
                <c:pt idx="1">
                  <c:v>Manet</c:v>
                </c:pt>
                <c:pt idx="2">
                  <c:v>Briantaisière</c:v>
                </c:pt>
                <c:pt idx="3">
                  <c:v>Auverse</c:v>
                </c:pt>
                <c:pt idx="4">
                  <c:v>Bois Martin</c:v>
                </c:pt>
                <c:pt idx="5">
                  <c:v>Lasse</c:v>
                </c:pt>
                <c:pt idx="6">
                  <c:v>Brégellerie</c:v>
                </c:pt>
                <c:pt idx="7">
                  <c:v>Picotière</c:v>
                </c:pt>
                <c:pt idx="8">
                  <c:v>Breil de Foin</c:v>
                </c:pt>
              </c:strCache>
            </c:strRef>
          </c:cat>
          <c:val>
            <c:numRef>
              <c:f>'Bio indication'!$J$87:$J$93</c:f>
              <c:numCache>
                <c:formatCode>General</c:formatCode>
                <c:ptCount val="7"/>
                <c:pt idx="0">
                  <c:v>1.4</c:v>
                </c:pt>
                <c:pt idx="2">
                  <c:v>2.1</c:v>
                </c:pt>
                <c:pt idx="4">
                  <c:v>2.7</c:v>
                </c:pt>
                <c:pt idx="6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63-443A-A445-359254322D87}"/>
            </c:ext>
          </c:extLst>
        </c:ser>
        <c:ser>
          <c:idx val="10"/>
          <c:order val="8"/>
          <c:tx>
            <c:strRef>
              <c:f>'Bio indication'!$K$86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'Bio indication'!$A$87:$A$95</c:f>
              <c:strCache>
                <c:ptCount val="9"/>
                <c:pt idx="0">
                  <c:v>Grangeardière</c:v>
                </c:pt>
                <c:pt idx="1">
                  <c:v>Manet</c:v>
                </c:pt>
                <c:pt idx="2">
                  <c:v>Briantaisière</c:v>
                </c:pt>
                <c:pt idx="3">
                  <c:v>Auverse</c:v>
                </c:pt>
                <c:pt idx="4">
                  <c:v>Bois Martin</c:v>
                </c:pt>
                <c:pt idx="5">
                  <c:v>Lasse</c:v>
                </c:pt>
                <c:pt idx="6">
                  <c:v>Brégellerie</c:v>
                </c:pt>
                <c:pt idx="7">
                  <c:v>Picotière</c:v>
                </c:pt>
                <c:pt idx="8">
                  <c:v>Breil de Foin</c:v>
                </c:pt>
              </c:strCache>
            </c:strRef>
          </c:cat>
          <c:val>
            <c:numRef>
              <c:f>'Bio indication'!$K$87:$K$93</c:f>
              <c:numCache>
                <c:formatCode>General</c:formatCode>
                <c:ptCount val="7"/>
                <c:pt idx="0">
                  <c:v>1.9</c:v>
                </c:pt>
                <c:pt idx="2">
                  <c:v>1.5</c:v>
                </c:pt>
                <c:pt idx="4">
                  <c:v>2.4</c:v>
                </c:pt>
                <c:pt idx="6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963-443A-A445-359254322D87}"/>
            </c:ext>
          </c:extLst>
        </c:ser>
        <c:ser>
          <c:idx val="11"/>
          <c:order val="9"/>
          <c:tx>
            <c:strRef>
              <c:f>'Bio indication'!$L$86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val>
            <c:numRef>
              <c:f>'Bio indication'!$L$87:$L$95</c:f>
              <c:numCache>
                <c:formatCode>General</c:formatCode>
                <c:ptCount val="9"/>
                <c:pt idx="0">
                  <c:v>1.8</c:v>
                </c:pt>
                <c:pt idx="2">
                  <c:v>2.5</c:v>
                </c:pt>
                <c:pt idx="4">
                  <c:v>2.8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963-443A-A445-359254322D87}"/>
            </c:ext>
          </c:extLst>
        </c:ser>
        <c:ser>
          <c:idx val="13"/>
          <c:order val="10"/>
          <c:tx>
            <c:strRef>
              <c:f>'Bio indication'!$M$86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val>
            <c:numRef>
              <c:f>'Bio indication'!$M$87:$M$93</c:f>
              <c:numCache>
                <c:formatCode>General</c:formatCode>
                <c:ptCount val="7"/>
                <c:pt idx="0">
                  <c:v>1.2</c:v>
                </c:pt>
                <c:pt idx="2">
                  <c:v>2</c:v>
                </c:pt>
                <c:pt idx="4">
                  <c:v>2.6</c:v>
                </c:pt>
                <c:pt idx="6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63-443A-A445-359254322D87}"/>
            </c:ext>
          </c:extLst>
        </c:ser>
        <c:ser>
          <c:idx val="14"/>
          <c:order val="11"/>
          <c:tx>
            <c:strRef>
              <c:f>'Bio indication'!$N$86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val>
            <c:numRef>
              <c:f>'Bio indication'!$N$87:$N$93</c:f>
              <c:numCache>
                <c:formatCode>General</c:formatCode>
                <c:ptCount val="7"/>
                <c:pt idx="0">
                  <c:v>1.8</c:v>
                </c:pt>
                <c:pt idx="2">
                  <c:v>1.4</c:v>
                </c:pt>
                <c:pt idx="4">
                  <c:v>2.4</c:v>
                </c:pt>
                <c:pt idx="6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963-443A-A445-359254322D87}"/>
            </c:ext>
          </c:extLst>
        </c:ser>
        <c:ser>
          <c:idx val="15"/>
          <c:order val="12"/>
          <c:tx>
            <c:strRef>
              <c:f>'Bio indication'!$O$86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val>
            <c:numRef>
              <c:f>'Bio indication'!$O$87:$O$93</c:f>
              <c:numCache>
                <c:formatCode>General</c:formatCode>
                <c:ptCount val="7"/>
                <c:pt idx="0">
                  <c:v>2.2000000000000002</c:v>
                </c:pt>
                <c:pt idx="2">
                  <c:v>1.6</c:v>
                </c:pt>
                <c:pt idx="4">
                  <c:v>1.9</c:v>
                </c:pt>
                <c:pt idx="6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63-443A-A445-359254322D87}"/>
            </c:ext>
          </c:extLst>
        </c:ser>
        <c:ser>
          <c:idx val="16"/>
          <c:order val="13"/>
          <c:tx>
            <c:strRef>
              <c:f>'Bio indication'!$P$86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val>
            <c:numRef>
              <c:f>'Bio indication'!$P$87:$P$93</c:f>
              <c:numCache>
                <c:formatCode>General</c:formatCode>
                <c:ptCount val="7"/>
                <c:pt idx="0">
                  <c:v>2.2999999999999998</c:v>
                </c:pt>
                <c:pt idx="2">
                  <c:v>2.9</c:v>
                </c:pt>
                <c:pt idx="4">
                  <c:v>2</c:v>
                </c:pt>
                <c:pt idx="6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963-443A-A445-359254322D87}"/>
            </c:ext>
          </c:extLst>
        </c:ser>
        <c:ser>
          <c:idx val="17"/>
          <c:order val="14"/>
          <c:tx>
            <c:strRef>
              <c:f>'Bio indication'!$Q$86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val>
            <c:numRef>
              <c:f>'Bio indication'!$Q$87:$Q$93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C-A963-443A-A445-359254322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7586440"/>
        <c:axId val="1"/>
      </c:barChart>
      <c:lineChart>
        <c:grouping val="standard"/>
        <c:varyColors val="0"/>
        <c:ser>
          <c:idx val="12"/>
          <c:order val="1"/>
          <c:tx>
            <c:strRef>
              <c:f>'Bio indication'!$R$86</c:f>
              <c:strCache>
                <c:ptCount val="1"/>
                <c:pt idx="0">
                  <c:v>Objectif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val>
            <c:numRef>
              <c:f>'Bio indication'!$R$87:$R$95</c:f>
              <c:numCache>
                <c:formatCode>0</c:formatCode>
                <c:ptCount val="9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963-443A-A445-359254322D87}"/>
            </c:ext>
          </c:extLst>
        </c:ser>
        <c:ser>
          <c:idx val="2"/>
          <c:order val="3"/>
          <c:tx>
            <c:strRef>
              <c:f>'Bio indication'!$K$86</c:f>
              <c:strCache>
                <c:ptCount val="1"/>
                <c:pt idx="0">
                  <c:v>2015</c:v>
                </c:pt>
              </c:strCache>
            </c:strRef>
          </c:tx>
          <c:marker>
            <c:symbol val="none"/>
          </c:marker>
          <c:cat>
            <c:strRef>
              <c:f>'Bio indication'!$A$87:$A$95</c:f>
              <c:strCache>
                <c:ptCount val="9"/>
                <c:pt idx="0">
                  <c:v>Grangeardière</c:v>
                </c:pt>
                <c:pt idx="1">
                  <c:v>Manet</c:v>
                </c:pt>
                <c:pt idx="2">
                  <c:v>Briantaisière</c:v>
                </c:pt>
                <c:pt idx="3">
                  <c:v>Auverse</c:v>
                </c:pt>
                <c:pt idx="4">
                  <c:v>Bois Martin</c:v>
                </c:pt>
                <c:pt idx="5">
                  <c:v>Lasse</c:v>
                </c:pt>
                <c:pt idx="6">
                  <c:v>Brégellerie</c:v>
                </c:pt>
                <c:pt idx="7">
                  <c:v>Picotière</c:v>
                </c:pt>
                <c:pt idx="8">
                  <c:v>Breil de Foin</c:v>
                </c:pt>
              </c:strCache>
            </c:strRef>
          </c:cat>
          <c:val>
            <c:numRef>
              <c:f>'Bio indication'!$M$87:$M$95</c:f>
              <c:numCache>
                <c:formatCode>General</c:formatCode>
                <c:ptCount val="9"/>
                <c:pt idx="0">
                  <c:v>1.2</c:v>
                </c:pt>
                <c:pt idx="2">
                  <c:v>2</c:v>
                </c:pt>
                <c:pt idx="4">
                  <c:v>2.6</c:v>
                </c:pt>
                <c:pt idx="6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963-443A-A445-359254322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7586440"/>
        <c:axId val="1"/>
      </c:lineChart>
      <c:catAx>
        <c:axId val="887586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fr-F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fr-FR"/>
          </a:p>
        </c:txPr>
        <c:crossAx val="887586440"/>
        <c:crosses val="autoZero"/>
        <c:crossBetween val="between"/>
      </c:valAx>
      <c:spPr>
        <a:pattFill prst="pct20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plotArea>
    <c:legend>
      <c:legendPos val="r"/>
      <c:legendEntry>
        <c:idx val="14"/>
        <c:delete val="1"/>
      </c:legendEntry>
      <c:layout>
        <c:manualLayout>
          <c:xMode val="edge"/>
          <c:yMode val="edge"/>
          <c:x val="0.89128205128205129"/>
          <c:y val="0.1663676847514946"/>
          <c:w val="0.10358974358974359"/>
          <c:h val="0.62944156758315517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  <a:sp3d>
      <a:bevelT w="63500" h="25400"/>
    </a:sp3d>
  </c:spPr>
  <c:txPr>
    <a:bodyPr/>
    <a:lstStyle/>
    <a:p>
      <a:pPr>
        <a:defRPr>
          <a:solidFill>
            <a:schemeClr val="tx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0.37097</cdr:x>
      <cdr:y>0.14704</cdr:y>
    </cdr:from>
    <cdr:to>
      <cdr:x>0.46889</cdr:x>
      <cdr:y>0.18961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3446036" y="906037"/>
          <a:ext cx="913781" cy="2632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200" b="1"/>
            <a:t>Objectif</a:t>
          </a:r>
        </a:p>
      </cdr:txBody>
    </cdr:sp>
  </cdr:relSizeAnchor>
  <cdr:relSizeAnchor xmlns:cdr="http://schemas.openxmlformats.org/drawingml/2006/chartDrawing">
    <cdr:from>
      <cdr:x>0.00332</cdr:x>
      <cdr:y>0.17685</cdr:y>
    </cdr:from>
    <cdr:to>
      <cdr:x>0.02861</cdr:x>
      <cdr:y>0.21814</cdr:y>
    </cdr:to>
    <cdr:sp macro="" textlink="">
      <cdr:nvSpPr>
        <cdr:cNvPr id="3" name="Rectangle à coins arrondis 2"/>
        <cdr:cNvSpPr/>
      </cdr:nvSpPr>
      <cdr:spPr>
        <a:xfrm xmlns:a="http://schemas.openxmlformats.org/drawingml/2006/main">
          <a:off x="30943" y="1084159"/>
          <a:ext cx="240057" cy="25556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92D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0.02912</cdr:x>
      <cdr:y>0.02168</cdr:y>
    </cdr:from>
    <cdr:to>
      <cdr:x>0.1342</cdr:x>
      <cdr:y>0.0622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271037" y="131771"/>
          <a:ext cx="978103" cy="246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000"/>
            <a:t>ng I-teq / Kg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7987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7987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1337"/>
            <a:ext cx="2947987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31337"/>
            <a:ext cx="2947987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c5df87d3a0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c5df87d3a0_0_211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00" cy="4468800"/>
          </a:xfrm>
          <a:prstGeom prst="rect">
            <a:avLst/>
          </a:prstGeom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1c5df87d3a0_0_211:notes"/>
          <p:cNvSpPr txBox="1">
            <a:spLocks noGrp="1"/>
          </p:cNvSpPr>
          <p:nvPr>
            <p:ph type="sldNum" idx="12"/>
          </p:nvPr>
        </p:nvSpPr>
        <p:spPr>
          <a:xfrm>
            <a:off x="3849687" y="9431337"/>
            <a:ext cx="2948100" cy="496800"/>
          </a:xfrm>
          <a:prstGeom prst="rect">
            <a:avLst/>
          </a:prstGeom>
        </p:spPr>
        <p:txBody>
          <a:bodyPr spcFirstLastPara="1" wrap="square" lIns="92100" tIns="46050" rIns="92100" bIns="46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c5df87d3a0_0_114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1c5df87d3a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c5df87d3a0_0_114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1c5df87d3a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6798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c5df87d3a0_0_132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g1c5df87d3a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200" cy="38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4662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p17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Google Shape;408;p18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18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7" name="Google Shape;427;p19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19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p20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20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Google Shape;460;p21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p21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6" name="Google Shape;476;p22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22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3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4662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0" name="Google Shape;560;p24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0" name="Google Shape;570;p25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1" name="Google Shape;571;p25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4" name="Google Shape;624;p26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5" name="Google Shape;625;p26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4" name="Google Shape;634;p28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5" name="Google Shape;635;p28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4" name="Google Shape;644;p32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5" name="Google Shape;645;p32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1d5925b0fa1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5" name="Google Shape;655;g1d5925b0fa1_4_7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00" cy="4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6" name="Google Shape;656;g1d5925b0fa1_4_7:notes"/>
          <p:cNvSpPr txBox="1"/>
          <p:nvPr/>
        </p:nvSpPr>
        <p:spPr>
          <a:xfrm>
            <a:off x="4021137" y="9721850"/>
            <a:ext cx="30765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5" name="Google Shape;665;p30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6" name="Google Shape;666;p30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c965bb84a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5" name="Google Shape;675;g1c965bb84a1_0_8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00" cy="4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6" name="Google Shape;676;g1c965bb84a1_0_8:notes"/>
          <p:cNvSpPr txBox="1"/>
          <p:nvPr/>
        </p:nvSpPr>
        <p:spPr>
          <a:xfrm>
            <a:off x="4021137" y="9721850"/>
            <a:ext cx="30765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5" name="Google Shape;685;p33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37" cy="446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6" name="Google Shape;686;p33:notes"/>
          <p:cNvSpPr txBox="1"/>
          <p:nvPr/>
        </p:nvSpPr>
        <p:spPr>
          <a:xfrm>
            <a:off x="4021137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75" tIns="47325" rIns="94675" bIns="47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5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4662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709612" y="4860925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96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787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00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337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146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30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0826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1403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8093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951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23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4081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492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6143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2979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115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094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9923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2724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0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c5df87d3a0_0_8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1c5df87d3a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200" cy="38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6681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4CCFD-BF97-48B0-8EDD-F757947A25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57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1c81a345ac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7" y="744537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1c81a345acf_0_46:notes"/>
          <p:cNvSpPr txBox="1">
            <a:spLocks noGrp="1"/>
          </p:cNvSpPr>
          <p:nvPr>
            <p:ph type="body" idx="1"/>
          </p:nvPr>
        </p:nvSpPr>
        <p:spPr>
          <a:xfrm>
            <a:off x="677862" y="4716462"/>
            <a:ext cx="5443500" cy="4468800"/>
          </a:xfrm>
          <a:prstGeom prst="rect">
            <a:avLst/>
          </a:prstGeom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g1c81a345acf_0_46:notes"/>
          <p:cNvSpPr txBox="1">
            <a:spLocks noGrp="1"/>
          </p:cNvSpPr>
          <p:nvPr>
            <p:ph type="sldNum" idx="12"/>
          </p:nvPr>
        </p:nvSpPr>
        <p:spPr>
          <a:xfrm>
            <a:off x="3849687" y="9431337"/>
            <a:ext cx="2948100" cy="496800"/>
          </a:xfrm>
          <a:prstGeom prst="rect">
            <a:avLst/>
          </a:prstGeom>
        </p:spPr>
        <p:txBody>
          <a:bodyPr spcFirstLastPara="1" wrap="square" lIns="92100" tIns="46050" rIns="92100" bIns="46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c5df87d3a0_0_26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g1c5df87d3a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200" cy="38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c5df87d3a0_0_55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1c5df87d3a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200" cy="38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c5df87d3a0_0_70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g1c5df87d3a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200" cy="38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c5df87d3a0_0_85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100" cy="46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50" tIns="94650" rIns="94650" bIns="94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1c5df87d3a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2" y="768350"/>
            <a:ext cx="6823200" cy="38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2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13" name="Ellipse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14" name="Ellipse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4161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3" name="Espace réservé de la date 13">
            <a:extLst>
              <a:ext uri="{FF2B5EF4-FFF2-40B4-BE49-F238E27FC236}">
                <a16:creationId xmlns:a16="http://schemas.microsoft.com/office/drawing/2014/main" id="{484BF90C-463B-B3FD-577F-EA1622E94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51919" y="6398431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09 Février 2023</a:t>
            </a:r>
          </a:p>
        </p:txBody>
      </p:sp>
    </p:spTree>
    <p:extLst>
      <p:ext uri="{BB962C8B-B14F-4D97-AF65-F5344CB8AC3E}">
        <p14:creationId xmlns:p14="http://schemas.microsoft.com/office/powerpoint/2010/main" val="450594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0" name="Ellipse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11" name="Ellipse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86893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7791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27" name="Ellipse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8153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166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368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11" name="Ellipse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r>
              <a:rPr lang="fr-FR"/>
              <a:t>Commission suivi de site UVE de Lasse</a:t>
            </a:r>
          </a:p>
        </p:txBody>
      </p:sp>
    </p:spTree>
    <p:extLst>
      <p:ext uri="{BB962C8B-B14F-4D97-AF65-F5344CB8AC3E}">
        <p14:creationId xmlns:p14="http://schemas.microsoft.com/office/powerpoint/2010/main" val="393926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cteur droit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12" name="Ellipse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13" name="Ellipse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r>
              <a:rPr lang="fr-FR"/>
              <a:t>Commission suivi de site UVE de Lasse</a:t>
            </a:r>
          </a:p>
        </p:txBody>
      </p:sp>
    </p:spTree>
    <p:extLst>
      <p:ext uri="{BB962C8B-B14F-4D97-AF65-F5344CB8AC3E}">
        <p14:creationId xmlns:p14="http://schemas.microsoft.com/office/powerpoint/2010/main" val="3470876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770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4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4" name="Ellipse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15" name="Ellipse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Commission suivi de site UVE de Lasse</a:t>
            </a:r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46566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verture - corail - 1">
  <p:cSld name="Couverture - corail -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6"/>
          <p:cNvSpPr txBox="1">
            <a:spLocks noGrp="1"/>
          </p:cNvSpPr>
          <p:nvPr>
            <p:ph type="subTitle" idx="1"/>
          </p:nvPr>
        </p:nvSpPr>
        <p:spPr>
          <a:xfrm>
            <a:off x="1952800" y="4104600"/>
            <a:ext cx="48912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66"/>
          <p:cNvSpPr txBox="1">
            <a:spLocks noGrp="1"/>
          </p:cNvSpPr>
          <p:nvPr>
            <p:ph type="title"/>
          </p:nvPr>
        </p:nvSpPr>
        <p:spPr>
          <a:xfrm>
            <a:off x="2248900" y="1927800"/>
            <a:ext cx="59256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66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4">
  <p:cSld name="Blank 4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8"/>
          <p:cNvSpPr txBox="1">
            <a:spLocks noGrp="1"/>
          </p:cNvSpPr>
          <p:nvPr>
            <p:ph type="title"/>
          </p:nvPr>
        </p:nvSpPr>
        <p:spPr>
          <a:xfrm>
            <a:off x="984476" y="539567"/>
            <a:ext cx="5162000" cy="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  <a:defRPr sz="26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68"/>
          <p:cNvSpPr txBox="1">
            <a:spLocks noGrp="1"/>
          </p:cNvSpPr>
          <p:nvPr>
            <p:ph type="sldNum" idx="12"/>
          </p:nvPr>
        </p:nvSpPr>
        <p:spPr>
          <a:xfrm>
            <a:off x="112776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1c5df87d3a0_0_206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2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0"/>
          <p:cNvPicPr preferRelativeResize="0">
            <a:picLocks noGrp="1"/>
          </p:cNvPicPr>
          <p:nvPr>
            <p:ph type="pic" idx="2"/>
          </p:nvPr>
        </p:nvPicPr>
        <p:blipFill/>
        <p:spPr>
          <a:xfrm flipH="1">
            <a:off x="267748" y="228744"/>
            <a:ext cx="11664000" cy="6494400"/>
          </a:xfrm>
          <a:prstGeom prst="round2DiagRect">
            <a:avLst>
              <a:gd name="adj1" fmla="val 8046"/>
              <a:gd name="adj2" fmla="val 0"/>
            </a:avLst>
          </a:prstGeom>
          <a:blipFill rotWithShape="0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37" name="Google Shape;37;p70"/>
          <p:cNvSpPr txBox="1">
            <a:spLocks noGrp="1"/>
          </p:cNvSpPr>
          <p:nvPr>
            <p:ph type="ctrTitle"/>
          </p:nvPr>
        </p:nvSpPr>
        <p:spPr>
          <a:xfrm>
            <a:off x="3069299" y="465651"/>
            <a:ext cx="6111173" cy="123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3" b="1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0"/>
          <p:cNvSpPr txBox="1">
            <a:spLocks noGrp="1"/>
          </p:cNvSpPr>
          <p:nvPr>
            <p:ph type="subTitle" idx="1"/>
          </p:nvPr>
        </p:nvSpPr>
        <p:spPr>
          <a:xfrm>
            <a:off x="3069299" y="1729325"/>
            <a:ext cx="6111173" cy="984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40"/>
              <a:buNone/>
              <a:defRPr sz="2400" i="1">
                <a:solidFill>
                  <a:srgbClr val="595959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26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verture - corail - 1">
  <p:cSld name="Couverture - corail - 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2"/>
          <p:cNvSpPr txBox="1">
            <a:spLocks noGrp="1"/>
          </p:cNvSpPr>
          <p:nvPr>
            <p:ph type="subTitle" idx="1"/>
          </p:nvPr>
        </p:nvSpPr>
        <p:spPr>
          <a:xfrm>
            <a:off x="1952800" y="4104600"/>
            <a:ext cx="48912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2"/>
          <p:cNvSpPr txBox="1">
            <a:spLocks noGrp="1"/>
          </p:cNvSpPr>
          <p:nvPr>
            <p:ph type="title"/>
          </p:nvPr>
        </p:nvSpPr>
        <p:spPr>
          <a:xfrm>
            <a:off x="2248900" y="1927800"/>
            <a:ext cx="59256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defRPr sz="1867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72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4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verture - corail - 1">
  <p:cSld name="Couverture - corail - 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6"/>
          <p:cNvSpPr txBox="1">
            <a:spLocks noGrp="1"/>
          </p:cNvSpPr>
          <p:nvPr>
            <p:ph type="subTitle" idx="1"/>
          </p:nvPr>
        </p:nvSpPr>
        <p:spPr>
          <a:xfrm>
            <a:off x="1952800" y="4104600"/>
            <a:ext cx="48912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  <a:defRPr sz="1200" i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"/>
              <a:buNone/>
              <a:defRPr sz="1200" i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200" i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i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i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i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i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i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76"/>
          <p:cNvSpPr txBox="1">
            <a:spLocks noGrp="1"/>
          </p:cNvSpPr>
          <p:nvPr>
            <p:ph type="title"/>
          </p:nvPr>
        </p:nvSpPr>
        <p:spPr>
          <a:xfrm>
            <a:off x="2248900" y="1927800"/>
            <a:ext cx="5925600" cy="2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rial"/>
              <a:buNone/>
              <a:defRPr b="1"/>
            </a:lvl9pPr>
          </a:lstStyle>
          <a:p>
            <a:endParaRPr/>
          </a:p>
        </p:txBody>
      </p:sp>
      <p:sp>
        <p:nvSpPr>
          <p:cNvPr id="60" name="Google Shape;60;p76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1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499" y="863"/>
                </a:moveTo>
                <a:lnTo>
                  <a:pt x="5680" y="863"/>
                </a:lnTo>
                <a:lnTo>
                  <a:pt x="20324" y="863"/>
                </a:lnTo>
                <a:cubicBezTo>
                  <a:pt x="20547" y="863"/>
                  <a:pt x="20660" y="862"/>
                  <a:pt x="20780" y="930"/>
                </a:cubicBezTo>
                <a:cubicBezTo>
                  <a:pt x="20912" y="1015"/>
                  <a:pt x="21015" y="1199"/>
                  <a:pt x="21063" y="1433"/>
                </a:cubicBezTo>
                <a:cubicBezTo>
                  <a:pt x="21101" y="1647"/>
                  <a:pt x="21101" y="1848"/>
                  <a:pt x="21101" y="2251"/>
                </a:cubicBezTo>
                <a:lnTo>
                  <a:pt x="21101" y="2915"/>
                </a:lnTo>
                <a:lnTo>
                  <a:pt x="21101" y="19356"/>
                </a:lnTo>
                <a:lnTo>
                  <a:pt x="21101" y="20737"/>
                </a:lnTo>
                <a:lnTo>
                  <a:pt x="20320" y="20737"/>
                </a:lnTo>
                <a:lnTo>
                  <a:pt x="15920" y="20737"/>
                </a:lnTo>
                <a:lnTo>
                  <a:pt x="1276" y="20737"/>
                </a:lnTo>
                <a:cubicBezTo>
                  <a:pt x="1053" y="20737"/>
                  <a:pt x="940" y="20738"/>
                  <a:pt x="820" y="20670"/>
                </a:cubicBezTo>
                <a:cubicBezTo>
                  <a:pt x="688" y="20585"/>
                  <a:pt x="585" y="20401"/>
                  <a:pt x="537" y="20167"/>
                </a:cubicBezTo>
                <a:cubicBezTo>
                  <a:pt x="499" y="19953"/>
                  <a:pt x="499" y="19752"/>
                  <a:pt x="499" y="19349"/>
                </a:cubicBezTo>
                <a:lnTo>
                  <a:pt x="499" y="18685"/>
                </a:lnTo>
                <a:lnTo>
                  <a:pt x="499" y="2244"/>
                </a:lnTo>
                <a:lnTo>
                  <a:pt x="499" y="8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5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67" descr="veoli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" y="6424612"/>
            <a:ext cx="201612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7"/>
          <p:cNvSpPr txBox="1">
            <a:spLocks noGrp="1"/>
          </p:cNvSpPr>
          <p:nvPr>
            <p:ph type="sldNum" idx="12"/>
          </p:nvPr>
        </p:nvSpPr>
        <p:spPr>
          <a:xfrm>
            <a:off x="112776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9"/>
          <p:cNvSpPr txBox="1">
            <a:spLocks noGrp="1"/>
          </p:cNvSpPr>
          <p:nvPr>
            <p:ph type="title"/>
          </p:nvPr>
        </p:nvSpPr>
        <p:spPr>
          <a:xfrm>
            <a:off x="268287" y="201612"/>
            <a:ext cx="11664950" cy="973137"/>
          </a:xfrm>
          <a:prstGeom prst="rect">
            <a:avLst/>
          </a:prstGeom>
          <a:solidFill>
            <a:srgbClr val="CAC7C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body" idx="1"/>
          </p:nvPr>
        </p:nvSpPr>
        <p:spPr>
          <a:xfrm>
            <a:off x="811212" y="1930400"/>
            <a:ext cx="10972800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718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08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861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F20000"/>
              </a:buClr>
              <a:buSzPts val="1260"/>
              <a:buFont typeface="Courier New"/>
              <a:buChar char="o"/>
              <a:defRPr sz="2100" b="0" i="1" u="none" strike="noStrike" cap="none">
                <a:solidFill>
                  <a:srgbClr val="E2001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0000"/>
              </a:buClr>
              <a:buSzPts val="7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97CA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499" y="863"/>
                </a:moveTo>
                <a:lnTo>
                  <a:pt x="5680" y="863"/>
                </a:lnTo>
                <a:lnTo>
                  <a:pt x="20324" y="863"/>
                </a:lnTo>
                <a:cubicBezTo>
                  <a:pt x="20547" y="863"/>
                  <a:pt x="20660" y="862"/>
                  <a:pt x="20780" y="930"/>
                </a:cubicBezTo>
                <a:cubicBezTo>
                  <a:pt x="20912" y="1015"/>
                  <a:pt x="21015" y="1199"/>
                  <a:pt x="21063" y="1433"/>
                </a:cubicBezTo>
                <a:cubicBezTo>
                  <a:pt x="21101" y="1647"/>
                  <a:pt x="21101" y="1848"/>
                  <a:pt x="21101" y="2251"/>
                </a:cubicBezTo>
                <a:lnTo>
                  <a:pt x="21101" y="2915"/>
                </a:lnTo>
                <a:lnTo>
                  <a:pt x="21101" y="19356"/>
                </a:lnTo>
                <a:lnTo>
                  <a:pt x="21101" y="20737"/>
                </a:lnTo>
                <a:lnTo>
                  <a:pt x="20320" y="20737"/>
                </a:lnTo>
                <a:lnTo>
                  <a:pt x="15920" y="20737"/>
                </a:lnTo>
                <a:lnTo>
                  <a:pt x="1276" y="20737"/>
                </a:lnTo>
                <a:cubicBezTo>
                  <a:pt x="1053" y="20737"/>
                  <a:pt x="940" y="20738"/>
                  <a:pt x="820" y="20670"/>
                </a:cubicBezTo>
                <a:cubicBezTo>
                  <a:pt x="688" y="20585"/>
                  <a:pt x="585" y="20401"/>
                  <a:pt x="537" y="20167"/>
                </a:cubicBezTo>
                <a:cubicBezTo>
                  <a:pt x="499" y="19953"/>
                  <a:pt x="499" y="19752"/>
                  <a:pt x="499" y="19349"/>
                </a:cubicBezTo>
                <a:lnTo>
                  <a:pt x="499" y="18685"/>
                </a:lnTo>
                <a:lnTo>
                  <a:pt x="499" y="2244"/>
                </a:lnTo>
                <a:lnTo>
                  <a:pt x="499" y="8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71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3"/>
          <p:cNvSpPr txBox="1">
            <a:spLocks noGrp="1"/>
          </p:cNvSpPr>
          <p:nvPr>
            <p:ph type="title"/>
          </p:nvPr>
        </p:nvSpPr>
        <p:spPr>
          <a:xfrm>
            <a:off x="268287" y="201612"/>
            <a:ext cx="11664950" cy="973137"/>
          </a:xfrm>
          <a:prstGeom prst="rect">
            <a:avLst/>
          </a:prstGeom>
          <a:solidFill>
            <a:srgbClr val="CAC7C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3"/>
          <p:cNvSpPr txBox="1">
            <a:spLocks noGrp="1"/>
          </p:cNvSpPr>
          <p:nvPr>
            <p:ph type="body" idx="1"/>
          </p:nvPr>
        </p:nvSpPr>
        <p:spPr>
          <a:xfrm>
            <a:off x="811212" y="1930400"/>
            <a:ext cx="10972800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718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08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861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F20000"/>
              </a:buClr>
              <a:buSzPts val="1260"/>
              <a:buFont typeface="Courier New"/>
              <a:buChar char="o"/>
              <a:defRPr sz="2100" b="0" i="1" u="none" strike="noStrike" cap="none">
                <a:solidFill>
                  <a:srgbClr val="E2001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0000"/>
              </a:buClr>
              <a:buSzPts val="7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3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 b="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97CA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499" y="863"/>
                </a:moveTo>
                <a:lnTo>
                  <a:pt x="5680" y="863"/>
                </a:lnTo>
                <a:lnTo>
                  <a:pt x="20324" y="863"/>
                </a:lnTo>
                <a:cubicBezTo>
                  <a:pt x="20547" y="863"/>
                  <a:pt x="20660" y="862"/>
                  <a:pt x="20780" y="930"/>
                </a:cubicBezTo>
                <a:cubicBezTo>
                  <a:pt x="20912" y="1015"/>
                  <a:pt x="21015" y="1199"/>
                  <a:pt x="21063" y="1433"/>
                </a:cubicBezTo>
                <a:cubicBezTo>
                  <a:pt x="21101" y="1647"/>
                  <a:pt x="21101" y="1848"/>
                  <a:pt x="21101" y="2251"/>
                </a:cubicBezTo>
                <a:lnTo>
                  <a:pt x="21101" y="2915"/>
                </a:lnTo>
                <a:lnTo>
                  <a:pt x="21101" y="19356"/>
                </a:lnTo>
                <a:lnTo>
                  <a:pt x="21101" y="20737"/>
                </a:lnTo>
                <a:lnTo>
                  <a:pt x="20320" y="20737"/>
                </a:lnTo>
                <a:lnTo>
                  <a:pt x="15920" y="20737"/>
                </a:lnTo>
                <a:lnTo>
                  <a:pt x="1276" y="20737"/>
                </a:lnTo>
                <a:cubicBezTo>
                  <a:pt x="1053" y="20737"/>
                  <a:pt x="940" y="20738"/>
                  <a:pt x="820" y="20670"/>
                </a:cubicBezTo>
                <a:cubicBezTo>
                  <a:pt x="688" y="20585"/>
                  <a:pt x="585" y="20401"/>
                  <a:pt x="537" y="20167"/>
                </a:cubicBezTo>
                <a:cubicBezTo>
                  <a:pt x="499" y="19953"/>
                  <a:pt x="499" y="19752"/>
                  <a:pt x="499" y="19349"/>
                </a:cubicBezTo>
                <a:lnTo>
                  <a:pt x="499" y="18685"/>
                </a:lnTo>
                <a:lnTo>
                  <a:pt x="499" y="2244"/>
                </a:lnTo>
                <a:lnTo>
                  <a:pt x="499" y="8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5"/>
          <p:cNvSpPr txBox="1">
            <a:spLocks noGrp="1"/>
          </p:cNvSpPr>
          <p:nvPr>
            <p:ph type="title"/>
          </p:nvPr>
        </p:nvSpPr>
        <p:spPr>
          <a:xfrm>
            <a:off x="268287" y="201612"/>
            <a:ext cx="11664950" cy="973137"/>
          </a:xfrm>
          <a:prstGeom prst="rect">
            <a:avLst/>
          </a:prstGeom>
          <a:solidFill>
            <a:srgbClr val="CAC7C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75"/>
          <p:cNvSpPr txBox="1">
            <a:spLocks noGrp="1"/>
          </p:cNvSpPr>
          <p:nvPr>
            <p:ph type="body" idx="1"/>
          </p:nvPr>
        </p:nvSpPr>
        <p:spPr>
          <a:xfrm>
            <a:off x="811212" y="1930400"/>
            <a:ext cx="10972800" cy="410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9718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08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861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F20000"/>
              </a:buClr>
              <a:buSzPts val="1260"/>
              <a:buFont typeface="Courier New"/>
              <a:buChar char="o"/>
              <a:defRPr sz="2100" b="0" i="1" u="none" strike="noStrike" cap="none">
                <a:solidFill>
                  <a:srgbClr val="E2001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0000"/>
              </a:buClr>
              <a:buSzPts val="7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75"/>
          <p:cNvSpPr txBox="1">
            <a:spLocks noGrp="1"/>
          </p:cNvSpPr>
          <p:nvPr>
            <p:ph type="sldNum" idx="12"/>
          </p:nvPr>
        </p:nvSpPr>
        <p:spPr>
          <a:xfrm>
            <a:off x="114808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5D6D"/>
              </a:buClr>
              <a:buSzPts val="800"/>
              <a:buFont typeface="Arial"/>
              <a:buNone/>
              <a:defRPr sz="800" b="1" i="1" u="none" strike="noStrike" cap="none">
                <a:solidFill>
                  <a:srgbClr val="4D5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 b="0" i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09 Février 2023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367808" y="6398431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fr-FR"/>
              <a:t>Commission suivi de site UVE de Lasse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 dirty="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sz="1400"/>
          </a:p>
        </p:txBody>
      </p:sp>
      <p:sp>
        <p:nvSpPr>
          <p:cNvPr id="12" name="Ellipse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15" name="Ellipse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40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F74754F-FF00-4DB9-9537-DAD7273FFE6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/>
              <a:t>Deuxième niveau</a:t>
            </a:r>
          </a:p>
          <a:p>
            <a:pPr lvl="2" eaLnBrk="1" latinLnBrk="0" hangingPunct="1"/>
            <a:r>
              <a:rPr kumimoji="0" lang="fr-FR" dirty="0"/>
              <a:t>Troisième niveau</a:t>
            </a:r>
          </a:p>
          <a:p>
            <a:pPr lvl="3" eaLnBrk="1" latinLnBrk="0" hangingPunct="1"/>
            <a:r>
              <a:rPr kumimoji="0" lang="fr-FR" dirty="0"/>
              <a:t>Quatrième niveau</a:t>
            </a:r>
          </a:p>
          <a:p>
            <a:pPr lvl="4" eaLnBrk="1" latinLnBrk="0" hangingPunct="1"/>
            <a:r>
              <a:rPr kumimoji="0" lang="fr-FR" dirty="0"/>
              <a:t>Cinquième niveau</a:t>
            </a:r>
            <a:endParaRPr kumimoji="0"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EE1E963-95F0-4B9E-8E66-2B5C6C0FE0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" y="6388386"/>
            <a:ext cx="864096" cy="3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40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1c5df87d3a0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7850" y="0"/>
            <a:ext cx="1470025" cy="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1c5df87d3a0_0_211"/>
          <p:cNvSpPr txBox="1"/>
          <p:nvPr/>
        </p:nvSpPr>
        <p:spPr>
          <a:xfrm>
            <a:off x="0" y="0"/>
            <a:ext cx="51492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Commission de Suivi </a:t>
            </a:r>
            <a:br>
              <a:rPr lang="en-US" sz="4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Site [CSS] UVE </a:t>
            </a:r>
            <a:r>
              <a:rPr lang="en-US"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Salamandre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29" name="Google Shape;129;g1c5df87d3a0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73" y="5714107"/>
            <a:ext cx="1268700" cy="1143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0" name="Google Shape;130;g1c5df87d3a0_0_211"/>
          <p:cNvGrpSpPr/>
          <p:nvPr/>
        </p:nvGrpSpPr>
        <p:grpSpPr>
          <a:xfrm>
            <a:off x="10400142" y="6319620"/>
            <a:ext cx="1720909" cy="325402"/>
            <a:chOff x="320675" y="1370013"/>
            <a:chExt cx="3990976" cy="722312"/>
          </a:xfrm>
        </p:grpSpPr>
        <p:grpSp>
          <p:nvGrpSpPr>
            <p:cNvPr id="131" name="Google Shape;131;g1c5df87d3a0_0_211"/>
            <p:cNvGrpSpPr/>
            <p:nvPr/>
          </p:nvGrpSpPr>
          <p:grpSpPr>
            <a:xfrm>
              <a:off x="1362599" y="1370013"/>
              <a:ext cx="2949052" cy="722312"/>
              <a:chOff x="1362599" y="1370013"/>
              <a:chExt cx="2949052" cy="722312"/>
            </a:xfrm>
          </p:grpSpPr>
          <p:sp>
            <p:nvSpPr>
              <p:cNvPr id="132" name="Google Shape;132;g1c5df87d3a0_0_211"/>
              <p:cNvSpPr/>
              <p:nvPr/>
            </p:nvSpPr>
            <p:spPr>
              <a:xfrm>
                <a:off x="1362599" y="1370013"/>
                <a:ext cx="725298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g1c5df87d3a0_0_211"/>
              <p:cNvSpPr/>
              <p:nvPr/>
            </p:nvSpPr>
            <p:spPr>
              <a:xfrm>
                <a:off x="3000962" y="1563803"/>
                <a:ext cx="397625" cy="38406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g1c5df87d3a0_0_211"/>
              <p:cNvSpPr/>
              <p:nvPr/>
            </p:nvSpPr>
            <p:spPr>
              <a:xfrm>
                <a:off x="3464857" y="1574375"/>
                <a:ext cx="257720" cy="362917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g1c5df87d3a0_0_211"/>
              <p:cNvSpPr/>
              <p:nvPr/>
            </p:nvSpPr>
            <p:spPr>
              <a:xfrm>
                <a:off x="3906663" y="1574375"/>
                <a:ext cx="404988" cy="36291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g1c5df87d3a0_0_211"/>
              <p:cNvSpPr/>
              <p:nvPr/>
            </p:nvSpPr>
            <p:spPr>
              <a:xfrm>
                <a:off x="3777802" y="1574375"/>
                <a:ext cx="84681" cy="362917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g1c5df87d3a0_0_211"/>
              <p:cNvSpPr/>
              <p:nvPr/>
            </p:nvSpPr>
            <p:spPr>
              <a:xfrm>
                <a:off x="2202029" y="1574375"/>
                <a:ext cx="404988" cy="36291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g1c5df87d3a0_0_211"/>
              <p:cNvSpPr/>
              <p:nvPr/>
            </p:nvSpPr>
            <p:spPr>
              <a:xfrm>
                <a:off x="2629108" y="1574375"/>
                <a:ext cx="312947" cy="362917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" name="Google Shape;139;g1c5df87d3a0_0_211"/>
            <p:cNvGrpSpPr/>
            <p:nvPr/>
          </p:nvGrpSpPr>
          <p:grpSpPr>
            <a:xfrm>
              <a:off x="320675" y="1627227"/>
              <a:ext cx="876248" cy="458052"/>
              <a:chOff x="320675" y="1627227"/>
              <a:chExt cx="876248" cy="458052"/>
            </a:xfrm>
          </p:grpSpPr>
          <p:sp>
            <p:nvSpPr>
              <p:cNvPr id="140" name="Google Shape;140;g1c5df87d3a0_0_211"/>
              <p:cNvSpPr/>
              <p:nvPr/>
            </p:nvSpPr>
            <p:spPr>
              <a:xfrm>
                <a:off x="320675" y="1637798"/>
                <a:ext cx="309264" cy="447481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g1c5df87d3a0_0_211"/>
              <p:cNvSpPr/>
              <p:nvPr/>
            </p:nvSpPr>
            <p:spPr>
              <a:xfrm>
                <a:off x="670437" y="1637798"/>
                <a:ext cx="276130" cy="30654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g1c5df87d3a0_0_211"/>
              <p:cNvSpPr/>
              <p:nvPr/>
            </p:nvSpPr>
            <p:spPr>
              <a:xfrm>
                <a:off x="990747" y="1627227"/>
                <a:ext cx="206176" cy="310066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3" name="Google Shape;143;g1c5df87d3a0_0_211"/>
          <p:cNvSpPr txBox="1">
            <a:spLocks noGrp="1"/>
          </p:cNvSpPr>
          <p:nvPr>
            <p:ph type="subTitle" idx="1"/>
          </p:nvPr>
        </p:nvSpPr>
        <p:spPr>
          <a:xfrm>
            <a:off x="7803287" y="656988"/>
            <a:ext cx="3854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RD139 - Lasse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1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1">
                <a:solidFill>
                  <a:srgbClr val="FFFFFF"/>
                </a:solidFill>
              </a:rPr>
              <a:t>Jeudi </a:t>
            </a:r>
            <a:r>
              <a:rPr lang="en-US" sz="13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09 </a:t>
            </a:r>
            <a:r>
              <a:rPr lang="en-US" sz="1300" b="1" i="1">
                <a:solidFill>
                  <a:srgbClr val="FFFFFF"/>
                </a:solidFill>
              </a:rPr>
              <a:t>février</a:t>
            </a:r>
            <a:r>
              <a:rPr lang="en-US" sz="1300" b="1" i="1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lang="en-US" sz="1300" b="1" i="1">
                <a:solidFill>
                  <a:srgbClr val="FFFFFF"/>
                </a:solidFill>
              </a:rPr>
              <a:t>023 - 14H30</a:t>
            </a:r>
            <a:endParaRPr sz="1300" b="1"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c5df87d3a0_0_114"/>
          <p:cNvSpPr/>
          <p:nvPr/>
        </p:nvSpPr>
        <p:spPr>
          <a:xfrm>
            <a:off x="142875" y="165100"/>
            <a:ext cx="61800" cy="850800"/>
          </a:xfrm>
          <a:prstGeom prst="roundRect">
            <a:avLst>
              <a:gd name="adj" fmla="val 108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1c5df87d3a0_0_114"/>
          <p:cNvSpPr txBox="1">
            <a:spLocks noGrp="1"/>
          </p:cNvSpPr>
          <p:nvPr>
            <p:ph type="title"/>
          </p:nvPr>
        </p:nvSpPr>
        <p:spPr>
          <a:xfrm>
            <a:off x="239712" y="165100"/>
            <a:ext cx="11768100" cy="6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 b="1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1.4 Performance Energétique de l’UVE</a:t>
            </a:r>
            <a:endParaRPr/>
          </a:p>
        </p:txBody>
      </p:sp>
      <p:pic>
        <p:nvPicPr>
          <p:cNvPr id="315" name="Google Shape;315;g1c5df87d3a0_0_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500" y="836612"/>
            <a:ext cx="89154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c5df87d3a0_0_114"/>
          <p:cNvSpPr txBox="1"/>
          <p:nvPr/>
        </p:nvSpPr>
        <p:spPr>
          <a:xfrm>
            <a:off x="8106050" y="5414175"/>
            <a:ext cx="30513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g1c5df87d3a0_0_114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6548" y="4211332"/>
            <a:ext cx="5110736" cy="264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c5df87d3a0_0_114" title="Graphiqu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37783"/>
            <a:ext cx="4960176" cy="306704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9" name="Google Shape;319;g1c5df87d3a0_0_114"/>
          <p:cNvGraphicFramePr/>
          <p:nvPr/>
        </p:nvGraphicFramePr>
        <p:xfrm>
          <a:off x="9359900" y="165100"/>
          <a:ext cx="2722500" cy="3300236"/>
        </p:xfrm>
        <a:graphic>
          <a:graphicData uri="http://schemas.openxmlformats.org/drawingml/2006/table">
            <a:tbl>
              <a:tblPr>
                <a:noFill/>
                <a:tableStyleId>{717E533D-95B1-4D0D-9B2B-041FDC1CC83C}</a:tableStyleId>
              </a:tblPr>
              <a:tblGrid>
                <a:gridCol w="100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3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Années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0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Performance Energetique en %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0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P.C.I en Kcal/Kg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0:2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1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75,14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1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2202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1:2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2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2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2207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2:2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3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3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2176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3:2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4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80,5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4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2167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4:2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5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85,96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5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2185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5:2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6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70,68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6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2142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6:2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7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95,42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7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2168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319:7:2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3" name="Google Shape;323;g1c5df87d3a0_0_114"/>
          <p:cNvSpPr txBox="1"/>
          <p:nvPr/>
        </p:nvSpPr>
        <p:spPr>
          <a:xfrm>
            <a:off x="499517" y="5047404"/>
            <a:ext cx="6576599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-US" sz="2000" dirty="0" err="1"/>
              <a:t>Neutralisation</a:t>
            </a:r>
            <a:r>
              <a:rPr lang="en-US" sz="2000" dirty="0"/>
              <a:t> dans la </a:t>
            </a:r>
            <a:r>
              <a:rPr lang="en-US" sz="2000" dirty="0" err="1"/>
              <a:t>formule</a:t>
            </a:r>
            <a:r>
              <a:rPr lang="en-US" sz="2000" dirty="0"/>
              <a:t> de </a:t>
            </a:r>
            <a:r>
              <a:rPr lang="en-US" sz="2000" dirty="0" err="1"/>
              <a:t>calcul</a:t>
            </a:r>
            <a:r>
              <a:rPr lang="en-US" sz="2000" dirty="0"/>
              <a:t> du </a:t>
            </a:r>
            <a:r>
              <a:rPr lang="en-US" sz="2000" dirty="0" err="1"/>
              <a:t>rendement</a:t>
            </a:r>
            <a:r>
              <a:rPr lang="en-US" sz="2000" dirty="0"/>
              <a:t> </a:t>
            </a:r>
            <a:r>
              <a:rPr lang="en-US" sz="2000" dirty="0" err="1"/>
              <a:t>énergétique</a:t>
            </a:r>
            <a:r>
              <a:rPr lang="en-US" sz="2000" dirty="0"/>
              <a:t> de la </a:t>
            </a:r>
            <a:r>
              <a:rPr lang="en-US" sz="2000" dirty="0" err="1"/>
              <a:t>période</a:t>
            </a:r>
            <a:r>
              <a:rPr lang="en-US" sz="2000" dirty="0"/>
              <a:t> du 1er </a:t>
            </a:r>
            <a:r>
              <a:rPr lang="en-US" sz="2000" dirty="0" err="1"/>
              <a:t>janvier</a:t>
            </a:r>
            <a:r>
              <a:rPr lang="en-US" sz="2000" dirty="0"/>
              <a:t> 2021 à la fin de </a:t>
            </a:r>
            <a:r>
              <a:rPr lang="en-US" sz="2000" dirty="0" err="1"/>
              <a:t>l'état</a:t>
            </a:r>
            <a:r>
              <a:rPr lang="en-US" sz="2000" dirty="0"/>
              <a:t> </a:t>
            </a:r>
            <a:r>
              <a:rPr lang="en-US" sz="2000" dirty="0" err="1"/>
              <a:t>d'urgence</a:t>
            </a:r>
            <a:r>
              <a:rPr lang="en-US" sz="2000" dirty="0"/>
              <a:t> sanitaire (1er </a:t>
            </a:r>
            <a:r>
              <a:rPr lang="en-US" sz="2000" dirty="0" err="1"/>
              <a:t>juin</a:t>
            </a:r>
            <a:r>
              <a:rPr lang="en-US" sz="2000" dirty="0"/>
              <a:t> 2021), par application de </a:t>
            </a:r>
            <a:r>
              <a:rPr lang="en-US" sz="2000" dirty="0" err="1"/>
              <a:t>l'arrêté</a:t>
            </a:r>
            <a:r>
              <a:rPr lang="en-US" sz="2000" dirty="0"/>
              <a:t> </a:t>
            </a:r>
            <a:r>
              <a:rPr lang="en-US" sz="2000" dirty="0" err="1"/>
              <a:t>ministériel</a:t>
            </a:r>
            <a:r>
              <a:rPr lang="en-US" sz="2000" dirty="0"/>
              <a:t> du 30 mars 2022 et de la </a:t>
            </a:r>
            <a:r>
              <a:rPr lang="en-US" sz="2000" dirty="0" err="1"/>
              <a:t>loi</a:t>
            </a:r>
            <a:r>
              <a:rPr lang="en-US" sz="2000" dirty="0"/>
              <a:t> no 2021-160 du 15 </a:t>
            </a:r>
            <a:r>
              <a:rPr lang="en-US" sz="2000" dirty="0" err="1"/>
              <a:t>février</a:t>
            </a:r>
            <a:endParaRPr sz="2000" dirty="0"/>
          </a:p>
        </p:txBody>
      </p:sp>
      <p:cxnSp>
        <p:nvCxnSpPr>
          <p:cNvPr id="324" name="Google Shape;324;g1c5df87d3a0_0_114"/>
          <p:cNvCxnSpPr>
            <a:cxnSpLocks/>
          </p:cNvCxnSpPr>
          <p:nvPr/>
        </p:nvCxnSpPr>
        <p:spPr>
          <a:xfrm flipH="1" flipV="1">
            <a:off x="3814917" y="4139490"/>
            <a:ext cx="424704" cy="90791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324;g1c5df87d3a0_0_114">
            <a:extLst>
              <a:ext uri="{FF2B5EF4-FFF2-40B4-BE49-F238E27FC236}">
                <a16:creationId xmlns:a16="http://schemas.microsoft.com/office/drawing/2014/main" id="{34BE51CB-063E-E74F-1D15-1EE1AC5EE0C9}"/>
              </a:ext>
            </a:extLst>
          </p:cNvPr>
          <p:cNvCxnSpPr>
            <a:cxnSpLocks/>
          </p:cNvCxnSpPr>
          <p:nvPr/>
        </p:nvCxnSpPr>
        <p:spPr>
          <a:xfrm flipV="1">
            <a:off x="5820697" y="2979320"/>
            <a:ext cx="3637935" cy="21255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c5df87d3a0_0_114"/>
          <p:cNvSpPr/>
          <p:nvPr/>
        </p:nvSpPr>
        <p:spPr>
          <a:xfrm>
            <a:off x="142875" y="165100"/>
            <a:ext cx="61800" cy="850800"/>
          </a:xfrm>
          <a:prstGeom prst="roundRect">
            <a:avLst>
              <a:gd name="adj" fmla="val 108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1c5df87d3a0_0_114"/>
          <p:cNvSpPr txBox="1">
            <a:spLocks noGrp="1"/>
          </p:cNvSpPr>
          <p:nvPr>
            <p:ph type="title"/>
          </p:nvPr>
        </p:nvSpPr>
        <p:spPr>
          <a:xfrm>
            <a:off x="239712" y="165100"/>
            <a:ext cx="11768100" cy="6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 b="1" i="0" u="none" dirty="0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1.5 </a:t>
            </a:r>
            <a:r>
              <a:rPr lang="en-US" sz="2600" b="1" i="0" u="none" dirty="0" err="1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Valorisation</a:t>
            </a:r>
            <a:r>
              <a:rPr lang="en-US" sz="2600" b="1" i="0" u="none" dirty="0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i="0" u="none" dirty="0" err="1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énergie</a:t>
            </a:r>
            <a:r>
              <a:rPr lang="en-US" sz="2600" b="1" i="0" u="none" dirty="0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 fatale</a:t>
            </a:r>
            <a:endParaRPr dirty="0"/>
          </a:p>
        </p:txBody>
      </p:sp>
      <p:sp>
        <p:nvSpPr>
          <p:cNvPr id="316" name="Google Shape;316;g1c5df87d3a0_0_114"/>
          <p:cNvSpPr txBox="1"/>
          <p:nvPr/>
        </p:nvSpPr>
        <p:spPr>
          <a:xfrm>
            <a:off x="8106050" y="5414175"/>
            <a:ext cx="30513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g1c5df87d3a0_0_114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288" y="2241458"/>
            <a:ext cx="5863356" cy="407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1c5df87d3a0_0_114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644" y="2241458"/>
            <a:ext cx="5863356" cy="407741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1c5df87d3a0_0_114"/>
          <p:cNvSpPr txBox="1"/>
          <p:nvPr/>
        </p:nvSpPr>
        <p:spPr>
          <a:xfrm>
            <a:off x="2615381" y="1015900"/>
            <a:ext cx="771832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/>
              <a:t>Énergie</a:t>
            </a:r>
            <a:r>
              <a:rPr lang="en-US" sz="2800" b="1" dirty="0"/>
              <a:t> fatale vendue </a:t>
            </a:r>
            <a:r>
              <a:rPr lang="en-US" sz="2800" b="1" dirty="0" err="1"/>
              <a:t>en</a:t>
            </a:r>
            <a:r>
              <a:rPr lang="en-US" sz="2800" b="1" dirty="0"/>
              <a:t> 2022 : 14 380 </a:t>
            </a:r>
            <a:r>
              <a:rPr lang="en-US" sz="2800" b="1" dirty="0" err="1"/>
              <a:t>Mwh</a:t>
            </a:r>
            <a:endParaRPr sz="2800" b="1" dirty="0"/>
          </a:p>
        </p:txBody>
      </p:sp>
      <p:cxnSp>
        <p:nvCxnSpPr>
          <p:cNvPr id="322" name="Google Shape;322;g1c5df87d3a0_0_114"/>
          <p:cNvCxnSpPr>
            <a:cxnSpLocks/>
          </p:cNvCxnSpPr>
          <p:nvPr/>
        </p:nvCxnSpPr>
        <p:spPr>
          <a:xfrm>
            <a:off x="9517626" y="1631423"/>
            <a:ext cx="580103" cy="113144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322;g1c5df87d3a0_0_114">
            <a:extLst>
              <a:ext uri="{FF2B5EF4-FFF2-40B4-BE49-F238E27FC236}">
                <a16:creationId xmlns:a16="http://schemas.microsoft.com/office/drawing/2014/main" id="{354B8981-76E3-AED5-A85F-D88D092CAC82}"/>
              </a:ext>
            </a:extLst>
          </p:cNvPr>
          <p:cNvCxnSpPr>
            <a:cxnSpLocks/>
          </p:cNvCxnSpPr>
          <p:nvPr/>
        </p:nvCxnSpPr>
        <p:spPr>
          <a:xfrm>
            <a:off x="5123291" y="1631423"/>
            <a:ext cx="441767" cy="154439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5428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c5df87d3a0_0_132"/>
          <p:cNvSpPr txBox="1"/>
          <p:nvPr/>
        </p:nvSpPr>
        <p:spPr>
          <a:xfrm>
            <a:off x="1079500" y="623887"/>
            <a:ext cx="23526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9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rPr>
              <a:t>SOMMAIRE</a:t>
            </a:r>
            <a:endParaRPr sz="1800" b="0" i="0" u="none" strike="noStrike" cap="none">
              <a:solidFill>
                <a:srgbClr val="5454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7CA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7197CA"/>
                </a:solidFill>
                <a:latin typeface="Arial"/>
                <a:ea typeface="Arial"/>
                <a:cs typeface="Arial"/>
                <a:sym typeface="Arial"/>
              </a:rPr>
              <a:t>CSS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1c5df87d3a0_0_132"/>
          <p:cNvSpPr/>
          <p:nvPr/>
        </p:nvSpPr>
        <p:spPr>
          <a:xfrm>
            <a:off x="866775" y="608012"/>
            <a:ext cx="61800" cy="850800"/>
          </a:xfrm>
          <a:prstGeom prst="roundRect">
            <a:avLst>
              <a:gd name="adj" fmla="val 10800"/>
            </a:avLst>
          </a:prstGeom>
          <a:solidFill>
            <a:srgbClr val="7197C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1" name="Google Shape;331;g1c5df87d3a0_0_132"/>
          <p:cNvGrpSpPr/>
          <p:nvPr/>
        </p:nvGrpSpPr>
        <p:grpSpPr>
          <a:xfrm>
            <a:off x="1033439" y="2374856"/>
            <a:ext cx="2786030" cy="1135089"/>
            <a:chOff x="1374050" y="2009450"/>
            <a:chExt cx="2090202" cy="851849"/>
          </a:xfrm>
        </p:grpSpPr>
        <p:sp>
          <p:nvSpPr>
            <p:cNvPr id="332" name="Google Shape;332;g1c5df87d3a0_0_132"/>
            <p:cNvSpPr txBox="1"/>
            <p:nvPr/>
          </p:nvSpPr>
          <p:spPr>
            <a:xfrm>
              <a:off x="1519352" y="2495520"/>
              <a:ext cx="19449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Exploitation de l’UVE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1c5df87d3a0_0_132"/>
            <p:cNvSpPr/>
            <p:nvPr/>
          </p:nvSpPr>
          <p:spPr>
            <a:xfrm>
              <a:off x="1422881" y="2484799"/>
              <a:ext cx="26100" cy="376500"/>
            </a:xfrm>
            <a:prstGeom prst="roundRect">
              <a:avLst>
                <a:gd name="adj" fmla="val 10800"/>
              </a:avLst>
            </a:prstGeom>
            <a:solidFill>
              <a:srgbClr val="E85F4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g1c5df87d3a0_0_132"/>
            <p:cNvSpPr txBox="1"/>
            <p:nvPr/>
          </p:nvSpPr>
          <p:spPr>
            <a:xfrm>
              <a:off x="1374050" y="2009450"/>
              <a:ext cx="622800" cy="5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5" name="Google Shape;335;g1c5df87d3a0_0_132"/>
          <p:cNvGrpSpPr/>
          <p:nvPr/>
        </p:nvGrpSpPr>
        <p:grpSpPr>
          <a:xfrm>
            <a:off x="4430615" y="2374856"/>
            <a:ext cx="2336734" cy="1135089"/>
            <a:chOff x="3323088" y="2009450"/>
            <a:chExt cx="1752989" cy="851849"/>
          </a:xfrm>
        </p:grpSpPr>
        <p:sp>
          <p:nvSpPr>
            <p:cNvPr id="336" name="Google Shape;336;g1c5df87d3a0_0_132"/>
            <p:cNvSpPr txBox="1"/>
            <p:nvPr/>
          </p:nvSpPr>
          <p:spPr>
            <a:xfrm>
              <a:off x="3468377" y="2495520"/>
              <a:ext cx="16077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Maintenance de l’UVE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g1c5df87d3a0_0_132"/>
            <p:cNvSpPr/>
            <p:nvPr/>
          </p:nvSpPr>
          <p:spPr>
            <a:xfrm>
              <a:off x="3371914" y="2484799"/>
              <a:ext cx="26100" cy="376500"/>
            </a:xfrm>
            <a:prstGeom prst="roundRect">
              <a:avLst>
                <a:gd name="adj" fmla="val 10800"/>
              </a:avLst>
            </a:prstGeom>
            <a:solidFill>
              <a:srgbClr val="97BF0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g1c5df87d3a0_0_132"/>
            <p:cNvSpPr txBox="1"/>
            <p:nvPr/>
          </p:nvSpPr>
          <p:spPr>
            <a:xfrm>
              <a:off x="3323088" y="2009450"/>
              <a:ext cx="622800" cy="5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g1c5df87d3a0_0_132"/>
          <p:cNvGrpSpPr/>
          <p:nvPr/>
        </p:nvGrpSpPr>
        <p:grpSpPr>
          <a:xfrm>
            <a:off x="7377380" y="2374856"/>
            <a:ext cx="1981109" cy="1135089"/>
            <a:chOff x="5533184" y="2009450"/>
            <a:chExt cx="1484978" cy="851849"/>
          </a:xfrm>
        </p:grpSpPr>
        <p:sp>
          <p:nvSpPr>
            <p:cNvPr id="340" name="Google Shape;340;g1c5df87d3a0_0_132"/>
            <p:cNvSpPr txBox="1"/>
            <p:nvPr/>
          </p:nvSpPr>
          <p:spPr>
            <a:xfrm>
              <a:off x="5678362" y="2495520"/>
              <a:ext cx="13398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Auto-Contrôle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1c5df87d3a0_0_132"/>
            <p:cNvSpPr/>
            <p:nvPr/>
          </p:nvSpPr>
          <p:spPr>
            <a:xfrm>
              <a:off x="5581973" y="2484799"/>
              <a:ext cx="26100" cy="376500"/>
            </a:xfrm>
            <a:prstGeom prst="roundRect">
              <a:avLst>
                <a:gd name="adj" fmla="val 10800"/>
              </a:avLst>
            </a:prstGeom>
            <a:solidFill>
              <a:srgbClr val="A8438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g1c5df87d3a0_0_132"/>
            <p:cNvSpPr txBox="1"/>
            <p:nvPr/>
          </p:nvSpPr>
          <p:spPr>
            <a:xfrm>
              <a:off x="5533184" y="2009450"/>
              <a:ext cx="622500" cy="5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g1c5df87d3a0_0_132"/>
          <p:cNvGrpSpPr/>
          <p:nvPr/>
        </p:nvGrpSpPr>
        <p:grpSpPr>
          <a:xfrm>
            <a:off x="1033435" y="4089498"/>
            <a:ext cx="2176317" cy="1149498"/>
            <a:chOff x="774800" y="3676113"/>
            <a:chExt cx="1632034" cy="863181"/>
          </a:xfrm>
        </p:grpSpPr>
        <p:sp>
          <p:nvSpPr>
            <p:cNvPr id="344" name="Google Shape;344;g1c5df87d3a0_0_132"/>
            <p:cNvSpPr txBox="1"/>
            <p:nvPr/>
          </p:nvSpPr>
          <p:spPr>
            <a:xfrm>
              <a:off x="920034" y="4162494"/>
              <a:ext cx="1486800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Plan de Surveillance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646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79646"/>
                  </a:solidFill>
                  <a:latin typeface="Arial"/>
                  <a:ea typeface="Arial"/>
                  <a:cs typeface="Arial"/>
                  <a:sym typeface="Arial"/>
                </a:rPr>
                <a:t>par le SIVERT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1c5df87d3a0_0_132"/>
            <p:cNvSpPr/>
            <p:nvPr/>
          </p:nvSpPr>
          <p:spPr>
            <a:xfrm>
              <a:off x="823608" y="4150572"/>
              <a:ext cx="26100" cy="378000"/>
            </a:xfrm>
            <a:prstGeom prst="roundRect">
              <a:avLst>
                <a:gd name="adj" fmla="val 10800"/>
              </a:avLst>
            </a:prstGeom>
            <a:solidFill>
              <a:srgbClr val="F49F2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1c5df87d3a0_0_132"/>
            <p:cNvSpPr txBox="1"/>
            <p:nvPr/>
          </p:nvSpPr>
          <p:spPr>
            <a:xfrm>
              <a:off x="774800" y="3676113"/>
              <a:ext cx="622500" cy="52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g1c5df87d3a0_0_132"/>
          <p:cNvGrpSpPr/>
          <p:nvPr/>
        </p:nvGrpSpPr>
        <p:grpSpPr>
          <a:xfrm>
            <a:off x="4430777" y="4089314"/>
            <a:ext cx="1787560" cy="1135088"/>
            <a:chOff x="3226000" y="3676113"/>
            <a:chExt cx="1341106" cy="851848"/>
          </a:xfrm>
        </p:grpSpPr>
        <p:sp>
          <p:nvSpPr>
            <p:cNvPr id="348" name="Google Shape;348;g1c5df87d3a0_0_132"/>
            <p:cNvSpPr txBox="1"/>
            <p:nvPr/>
          </p:nvSpPr>
          <p:spPr>
            <a:xfrm>
              <a:off x="3371306" y="4162183"/>
              <a:ext cx="11958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CR DREAL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B8AC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7FB8AC"/>
                  </a:solidFill>
                  <a:latin typeface="Arial"/>
                  <a:ea typeface="Arial"/>
                  <a:cs typeface="Arial"/>
                  <a:sym typeface="Arial"/>
                </a:rPr>
                <a:t>par M. PARISOT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1c5df87d3a0_0_132"/>
            <p:cNvSpPr/>
            <p:nvPr/>
          </p:nvSpPr>
          <p:spPr>
            <a:xfrm>
              <a:off x="3274832" y="4151461"/>
              <a:ext cx="26100" cy="376500"/>
            </a:xfrm>
            <a:prstGeom prst="roundRect">
              <a:avLst>
                <a:gd name="adj" fmla="val 10800"/>
              </a:avLst>
            </a:prstGeom>
            <a:solidFill>
              <a:srgbClr val="7FB8A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1c5df87d3a0_0_132"/>
            <p:cNvSpPr txBox="1"/>
            <p:nvPr/>
          </p:nvSpPr>
          <p:spPr>
            <a:xfrm>
              <a:off x="3226000" y="3676113"/>
              <a:ext cx="622800" cy="5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1" name="Google Shape;351;g1c5df87d3a0_0_132"/>
          <p:cNvGrpSpPr/>
          <p:nvPr/>
        </p:nvGrpSpPr>
        <p:grpSpPr>
          <a:xfrm>
            <a:off x="7377256" y="4089314"/>
            <a:ext cx="2368514" cy="1135088"/>
            <a:chOff x="5677200" y="3676113"/>
            <a:chExt cx="1776030" cy="851848"/>
          </a:xfrm>
        </p:grpSpPr>
        <p:sp>
          <p:nvSpPr>
            <p:cNvPr id="352" name="Google Shape;352;g1c5df87d3a0_0_132"/>
            <p:cNvSpPr txBox="1"/>
            <p:nvPr/>
          </p:nvSpPr>
          <p:spPr>
            <a:xfrm>
              <a:off x="5822430" y="4162183"/>
              <a:ext cx="1630800" cy="3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Actualités, projets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8694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EE8694"/>
                  </a:solidFill>
                  <a:latin typeface="Arial"/>
                  <a:ea typeface="Arial"/>
                  <a:cs typeface="Arial"/>
                  <a:sym typeface="Arial"/>
                </a:rPr>
                <a:t>échanges, questions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1c5df87d3a0_0_132"/>
            <p:cNvSpPr/>
            <p:nvPr/>
          </p:nvSpPr>
          <p:spPr>
            <a:xfrm>
              <a:off x="5726006" y="4151461"/>
              <a:ext cx="26100" cy="376500"/>
            </a:xfrm>
            <a:prstGeom prst="roundRect">
              <a:avLst>
                <a:gd name="adj" fmla="val 10800"/>
              </a:avLst>
            </a:prstGeom>
            <a:solidFill>
              <a:srgbClr val="EE869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1c5df87d3a0_0_132"/>
            <p:cNvSpPr txBox="1"/>
            <p:nvPr/>
          </p:nvSpPr>
          <p:spPr>
            <a:xfrm>
              <a:off x="5677200" y="3676113"/>
              <a:ext cx="622500" cy="52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g1c5df87d3a0_0_132"/>
          <p:cNvGrpSpPr/>
          <p:nvPr/>
        </p:nvGrpSpPr>
        <p:grpSpPr>
          <a:xfrm>
            <a:off x="1235087" y="3298815"/>
            <a:ext cx="1166961" cy="211132"/>
            <a:chOff x="320675" y="1370013"/>
            <a:chExt cx="3990976" cy="722312"/>
          </a:xfrm>
        </p:grpSpPr>
        <p:grpSp>
          <p:nvGrpSpPr>
            <p:cNvPr id="356" name="Google Shape;356;g1c5df87d3a0_0_132"/>
            <p:cNvGrpSpPr/>
            <p:nvPr/>
          </p:nvGrpSpPr>
          <p:grpSpPr>
            <a:xfrm>
              <a:off x="1363214" y="1370013"/>
              <a:ext cx="2948437" cy="722312"/>
              <a:chOff x="1363214" y="1370013"/>
              <a:chExt cx="2948437" cy="722312"/>
            </a:xfrm>
          </p:grpSpPr>
          <p:sp>
            <p:nvSpPr>
              <p:cNvPr id="357" name="Google Shape;357;g1c5df87d3a0_0_132"/>
              <p:cNvSpPr/>
              <p:nvPr/>
            </p:nvSpPr>
            <p:spPr>
              <a:xfrm>
                <a:off x="1363214" y="1370013"/>
                <a:ext cx="722178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g1c5df87d3a0_0_132"/>
              <p:cNvSpPr/>
              <p:nvPr/>
            </p:nvSpPr>
            <p:spPr>
              <a:xfrm>
                <a:off x="3003044" y="1560096"/>
                <a:ext cx="396384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g1c5df87d3a0_0_132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g1c5df87d3a0_0_132"/>
              <p:cNvSpPr/>
              <p:nvPr/>
            </p:nvSpPr>
            <p:spPr>
              <a:xfrm>
                <a:off x="3904407" y="1576387"/>
                <a:ext cx="407244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g1c5df87d3a0_0_132"/>
              <p:cNvSpPr/>
              <p:nvPr/>
            </p:nvSpPr>
            <p:spPr>
              <a:xfrm>
                <a:off x="3779521" y="1576387"/>
                <a:ext cx="81447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g1c5df87d3a0_0_132"/>
              <p:cNvSpPr/>
              <p:nvPr/>
            </p:nvSpPr>
            <p:spPr>
              <a:xfrm>
                <a:off x="2199418" y="1576387"/>
                <a:ext cx="407244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g1c5df87d3a0_0_132"/>
              <p:cNvSpPr/>
              <p:nvPr/>
            </p:nvSpPr>
            <p:spPr>
              <a:xfrm>
                <a:off x="2628382" y="1576387"/>
                <a:ext cx="309503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" name="Google Shape;364;g1c5df87d3a0_0_132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365" name="Google Shape;365;g1c5df87d3a0_0_132"/>
              <p:cNvSpPr/>
              <p:nvPr/>
            </p:nvSpPr>
            <p:spPr>
              <a:xfrm>
                <a:off x="320675" y="1636130"/>
                <a:ext cx="309506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g1c5df87d3a0_0_132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g1c5df87d3a0_0_132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8" name="Google Shape;368;g1c5df87d3a0_0_132"/>
          <p:cNvGrpSpPr/>
          <p:nvPr/>
        </p:nvGrpSpPr>
        <p:grpSpPr>
          <a:xfrm>
            <a:off x="4665674" y="3298815"/>
            <a:ext cx="1166961" cy="211132"/>
            <a:chOff x="320675" y="1370013"/>
            <a:chExt cx="3990976" cy="722312"/>
          </a:xfrm>
        </p:grpSpPr>
        <p:grpSp>
          <p:nvGrpSpPr>
            <p:cNvPr id="369" name="Google Shape;369;g1c5df87d3a0_0_132"/>
            <p:cNvGrpSpPr/>
            <p:nvPr/>
          </p:nvGrpSpPr>
          <p:grpSpPr>
            <a:xfrm>
              <a:off x="1363217" y="1370013"/>
              <a:ext cx="2948434" cy="722312"/>
              <a:chOff x="1363217" y="1370013"/>
              <a:chExt cx="2948434" cy="722312"/>
            </a:xfrm>
          </p:grpSpPr>
          <p:sp>
            <p:nvSpPr>
              <p:cNvPr id="370" name="Google Shape;370;g1c5df87d3a0_0_132"/>
              <p:cNvSpPr/>
              <p:nvPr/>
            </p:nvSpPr>
            <p:spPr>
              <a:xfrm>
                <a:off x="1363217" y="1370013"/>
                <a:ext cx="722175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g1c5df87d3a0_0_132"/>
              <p:cNvSpPr/>
              <p:nvPr/>
            </p:nvSpPr>
            <p:spPr>
              <a:xfrm>
                <a:off x="3003047" y="1560096"/>
                <a:ext cx="396381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g1c5df87d3a0_0_132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g1c5df87d3a0_0_132"/>
              <p:cNvSpPr/>
              <p:nvPr/>
            </p:nvSpPr>
            <p:spPr>
              <a:xfrm>
                <a:off x="3904410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g1c5df87d3a0_0_132"/>
              <p:cNvSpPr/>
              <p:nvPr/>
            </p:nvSpPr>
            <p:spPr>
              <a:xfrm>
                <a:off x="3779521" y="1576387"/>
                <a:ext cx="81450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g1c5df87d3a0_0_132"/>
              <p:cNvSpPr/>
              <p:nvPr/>
            </p:nvSpPr>
            <p:spPr>
              <a:xfrm>
                <a:off x="2199422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g1c5df87d3a0_0_132"/>
              <p:cNvSpPr/>
              <p:nvPr/>
            </p:nvSpPr>
            <p:spPr>
              <a:xfrm>
                <a:off x="2628382" y="1576387"/>
                <a:ext cx="309506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" name="Google Shape;377;g1c5df87d3a0_0_132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378" name="Google Shape;378;g1c5df87d3a0_0_132"/>
              <p:cNvSpPr/>
              <p:nvPr/>
            </p:nvSpPr>
            <p:spPr>
              <a:xfrm>
                <a:off x="320675" y="1636130"/>
                <a:ext cx="309502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g1c5df87d3a0_0_132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g1c5df87d3a0_0_132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1" name="Google Shape;381;g1c5df87d3a0_0_132"/>
          <p:cNvGrpSpPr/>
          <p:nvPr/>
        </p:nvGrpSpPr>
        <p:grpSpPr>
          <a:xfrm>
            <a:off x="7627949" y="3298815"/>
            <a:ext cx="1166961" cy="211132"/>
            <a:chOff x="320675" y="1370013"/>
            <a:chExt cx="3990976" cy="722312"/>
          </a:xfrm>
        </p:grpSpPr>
        <p:grpSp>
          <p:nvGrpSpPr>
            <p:cNvPr id="382" name="Google Shape;382;g1c5df87d3a0_0_132"/>
            <p:cNvGrpSpPr/>
            <p:nvPr/>
          </p:nvGrpSpPr>
          <p:grpSpPr>
            <a:xfrm>
              <a:off x="1363217" y="1370013"/>
              <a:ext cx="2948434" cy="722312"/>
              <a:chOff x="1363217" y="1370013"/>
              <a:chExt cx="2948434" cy="722312"/>
            </a:xfrm>
          </p:grpSpPr>
          <p:sp>
            <p:nvSpPr>
              <p:cNvPr id="383" name="Google Shape;383;g1c5df87d3a0_0_132"/>
              <p:cNvSpPr/>
              <p:nvPr/>
            </p:nvSpPr>
            <p:spPr>
              <a:xfrm>
                <a:off x="1363217" y="1370013"/>
                <a:ext cx="722175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g1c5df87d3a0_0_132"/>
              <p:cNvSpPr/>
              <p:nvPr/>
            </p:nvSpPr>
            <p:spPr>
              <a:xfrm>
                <a:off x="3003047" y="1560096"/>
                <a:ext cx="396381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g1c5df87d3a0_0_132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g1c5df87d3a0_0_132"/>
              <p:cNvSpPr/>
              <p:nvPr/>
            </p:nvSpPr>
            <p:spPr>
              <a:xfrm>
                <a:off x="3904410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g1c5df87d3a0_0_132"/>
              <p:cNvSpPr/>
              <p:nvPr/>
            </p:nvSpPr>
            <p:spPr>
              <a:xfrm>
                <a:off x="3779521" y="1576387"/>
                <a:ext cx="81450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g1c5df87d3a0_0_132"/>
              <p:cNvSpPr/>
              <p:nvPr/>
            </p:nvSpPr>
            <p:spPr>
              <a:xfrm>
                <a:off x="2199422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g1c5df87d3a0_0_132"/>
              <p:cNvSpPr/>
              <p:nvPr/>
            </p:nvSpPr>
            <p:spPr>
              <a:xfrm>
                <a:off x="2628382" y="1576387"/>
                <a:ext cx="309506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0" name="Google Shape;390;g1c5df87d3a0_0_132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391" name="Google Shape;391;g1c5df87d3a0_0_132"/>
              <p:cNvSpPr/>
              <p:nvPr/>
            </p:nvSpPr>
            <p:spPr>
              <a:xfrm>
                <a:off x="320675" y="1636130"/>
                <a:ext cx="309502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g1c5df87d3a0_0_132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g1c5df87d3a0_0_132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4" name="Google Shape;394;g1c5df87d3a0_0_132"/>
          <p:cNvSpPr txBox="1"/>
          <p:nvPr/>
        </p:nvSpPr>
        <p:spPr>
          <a:xfrm>
            <a:off x="5062537" y="544512"/>
            <a:ext cx="70215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Année  </a:t>
            </a:r>
            <a:r>
              <a:rPr lang="en-US" sz="1800" b="1"/>
              <a:t>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1c5df87d3a0_0_132"/>
          <p:cNvSpPr txBox="1"/>
          <p:nvPr/>
        </p:nvSpPr>
        <p:spPr>
          <a:xfrm>
            <a:off x="9032875" y="933450"/>
            <a:ext cx="30513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"/>
          <p:cNvSpPr/>
          <p:nvPr/>
        </p:nvSpPr>
        <p:spPr>
          <a:xfrm>
            <a:off x="284162" y="271462"/>
            <a:ext cx="11623675" cy="6315075"/>
          </a:xfrm>
          <a:custGeom>
            <a:avLst/>
            <a:gdLst/>
            <a:ahLst/>
            <a:cxnLst/>
            <a:rect l="l" t="t" r="r" b="b"/>
            <a:pathLst>
              <a:path w="11623675" h="6315075" extrusionOk="0">
                <a:moveTo>
                  <a:pt x="0" y="0"/>
                </a:moveTo>
                <a:lnTo>
                  <a:pt x="11318657" y="0"/>
                </a:lnTo>
                <a:cubicBezTo>
                  <a:pt x="11487114" y="0"/>
                  <a:pt x="11623675" y="136561"/>
                  <a:pt x="11623675" y="305018"/>
                </a:cubicBezTo>
                <a:lnTo>
                  <a:pt x="11623675" y="6315075"/>
                </a:lnTo>
                <a:lnTo>
                  <a:pt x="11623675" y="6315075"/>
                </a:lnTo>
                <a:lnTo>
                  <a:pt x="305018" y="6315075"/>
                </a:lnTo>
                <a:cubicBezTo>
                  <a:pt x="136561" y="6315075"/>
                  <a:pt x="0" y="6178514"/>
                  <a:pt x="0" y="6010057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5F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7"/>
          <p:cNvSpPr txBox="1">
            <a:spLocks noGrp="1"/>
          </p:cNvSpPr>
          <p:nvPr>
            <p:ph type="title"/>
          </p:nvPr>
        </p:nvSpPr>
        <p:spPr>
          <a:xfrm>
            <a:off x="2960687" y="2516187"/>
            <a:ext cx="8545512" cy="158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Maintenance de l’UVE</a:t>
            </a:r>
            <a:b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>
                <a:solidFill>
                  <a:srgbClr val="FFFFFF"/>
                </a:solidFill>
              </a:rPr>
              <a:t>22</a:t>
            </a:r>
            <a:endParaRPr/>
          </a:p>
        </p:txBody>
      </p:sp>
      <p:sp>
        <p:nvSpPr>
          <p:cNvPr id="402" name="Google Shape;402;p17"/>
          <p:cNvSpPr/>
          <p:nvPr/>
        </p:nvSpPr>
        <p:spPr>
          <a:xfrm>
            <a:off x="2663825" y="2516187"/>
            <a:ext cx="107950" cy="1600200"/>
          </a:xfrm>
          <a:prstGeom prst="roundRect">
            <a:avLst>
              <a:gd name="adj" fmla="val 107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17" descr="Veoli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5737"/>
            <a:ext cx="12192000" cy="77628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7"/>
          <p:cNvSpPr/>
          <p:nvPr/>
        </p:nvSpPr>
        <p:spPr>
          <a:xfrm>
            <a:off x="1401762" y="2762250"/>
            <a:ext cx="906462" cy="904875"/>
          </a:xfrm>
          <a:prstGeom prst="ellipse">
            <a:avLst/>
          </a:prstGeom>
          <a:solidFill>
            <a:srgbClr val="55555A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7"/>
          <p:cNvSpPr/>
          <p:nvPr/>
        </p:nvSpPr>
        <p:spPr>
          <a:xfrm>
            <a:off x="1662112" y="2924175"/>
            <a:ext cx="387350" cy="514350"/>
          </a:xfrm>
          <a:custGeom>
            <a:avLst/>
            <a:gdLst/>
            <a:ahLst/>
            <a:cxnLst/>
            <a:rect l="l" t="t" r="r" b="b"/>
            <a:pathLst>
              <a:path w="111" h="147" extrusionOk="0">
                <a:moveTo>
                  <a:pt x="1" y="24"/>
                </a:moveTo>
                <a:cubicBezTo>
                  <a:pt x="1" y="13"/>
                  <a:pt x="5" y="8"/>
                  <a:pt x="14" y="5"/>
                </a:cubicBezTo>
                <a:cubicBezTo>
                  <a:pt x="25" y="2"/>
                  <a:pt x="37" y="0"/>
                  <a:pt x="54" y="0"/>
                </a:cubicBezTo>
                <a:cubicBezTo>
                  <a:pt x="90" y="0"/>
                  <a:pt x="109" y="14"/>
                  <a:pt x="109" y="42"/>
                </a:cubicBezTo>
                <a:cubicBezTo>
                  <a:pt x="109" y="44"/>
                  <a:pt x="109" y="44"/>
                  <a:pt x="109" y="44"/>
                </a:cubicBezTo>
                <a:cubicBezTo>
                  <a:pt x="109" y="58"/>
                  <a:pt x="102" y="72"/>
                  <a:pt x="84" y="86"/>
                </a:cubicBezTo>
                <a:cubicBezTo>
                  <a:pt x="62" y="105"/>
                  <a:pt x="62" y="105"/>
                  <a:pt x="62" y="105"/>
                </a:cubicBezTo>
                <a:cubicBezTo>
                  <a:pt x="55" y="111"/>
                  <a:pt x="44" y="116"/>
                  <a:pt x="34" y="119"/>
                </a:cubicBezTo>
                <a:cubicBezTo>
                  <a:pt x="34" y="122"/>
                  <a:pt x="34" y="122"/>
                  <a:pt x="34" y="122"/>
                </a:cubicBezTo>
                <a:cubicBezTo>
                  <a:pt x="104" y="122"/>
                  <a:pt x="104" y="122"/>
                  <a:pt x="104" y="122"/>
                </a:cubicBezTo>
                <a:cubicBezTo>
                  <a:pt x="110" y="122"/>
                  <a:pt x="111" y="125"/>
                  <a:pt x="111" y="134"/>
                </a:cubicBezTo>
                <a:cubicBezTo>
                  <a:pt x="111" y="144"/>
                  <a:pt x="110" y="147"/>
                  <a:pt x="104" y="147"/>
                </a:cubicBezTo>
                <a:cubicBezTo>
                  <a:pt x="12" y="147"/>
                  <a:pt x="12" y="147"/>
                  <a:pt x="12" y="147"/>
                </a:cubicBezTo>
                <a:cubicBezTo>
                  <a:pt x="2" y="147"/>
                  <a:pt x="0" y="145"/>
                  <a:pt x="0" y="138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22"/>
                  <a:pt x="2" y="117"/>
                  <a:pt x="8" y="113"/>
                </a:cubicBezTo>
                <a:cubicBezTo>
                  <a:pt x="62" y="71"/>
                  <a:pt x="62" y="71"/>
                  <a:pt x="62" y="71"/>
                </a:cubicBezTo>
                <a:cubicBezTo>
                  <a:pt x="76" y="60"/>
                  <a:pt x="80" y="54"/>
                  <a:pt x="80" y="45"/>
                </a:cubicBezTo>
                <a:cubicBezTo>
                  <a:pt x="80" y="43"/>
                  <a:pt x="80" y="43"/>
                  <a:pt x="80" y="43"/>
                </a:cubicBezTo>
                <a:cubicBezTo>
                  <a:pt x="80" y="30"/>
                  <a:pt x="72" y="23"/>
                  <a:pt x="49" y="23"/>
                </a:cubicBezTo>
                <a:cubicBezTo>
                  <a:pt x="43" y="23"/>
                  <a:pt x="36" y="24"/>
                  <a:pt x="29" y="26"/>
                </a:cubicBezTo>
                <a:cubicBezTo>
                  <a:pt x="29" y="40"/>
                  <a:pt x="29" y="40"/>
                  <a:pt x="29" y="40"/>
                </a:cubicBezTo>
                <a:cubicBezTo>
                  <a:pt x="29" y="46"/>
                  <a:pt x="26" y="47"/>
                  <a:pt x="15" y="47"/>
                </a:cubicBezTo>
                <a:cubicBezTo>
                  <a:pt x="4" y="47"/>
                  <a:pt x="1" y="46"/>
                  <a:pt x="1" y="40"/>
                </a:cubicBezTo>
                <a:lnTo>
                  <a:pt x="1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8"/>
          <p:cNvSpPr/>
          <p:nvPr/>
        </p:nvSpPr>
        <p:spPr>
          <a:xfrm>
            <a:off x="4621212" y="249237"/>
            <a:ext cx="2617787" cy="944562"/>
          </a:xfrm>
          <a:custGeom>
            <a:avLst/>
            <a:gdLst/>
            <a:ahLst/>
            <a:cxnLst/>
            <a:rect l="l" t="t" r="r" b="b"/>
            <a:pathLst>
              <a:path w="2617787" h="944562" extrusionOk="0">
                <a:moveTo>
                  <a:pt x="157430" y="0"/>
                </a:moveTo>
                <a:lnTo>
                  <a:pt x="2617787" y="0"/>
                </a:lnTo>
                <a:lnTo>
                  <a:pt x="2617787" y="0"/>
                </a:lnTo>
                <a:lnTo>
                  <a:pt x="2617787" y="787132"/>
                </a:lnTo>
                <a:cubicBezTo>
                  <a:pt x="2617787" y="874078"/>
                  <a:pt x="2547303" y="944562"/>
                  <a:pt x="2460357" y="944562"/>
                </a:cubicBezTo>
                <a:lnTo>
                  <a:pt x="0" y="944562"/>
                </a:lnTo>
                <a:lnTo>
                  <a:pt x="0" y="944562"/>
                </a:lnTo>
                <a:lnTo>
                  <a:pt x="0" y="157430"/>
                </a:lnTo>
                <a:cubicBezTo>
                  <a:pt x="0" y="70484"/>
                  <a:pt x="70484" y="0"/>
                  <a:pt x="157430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Préventif &amp;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renouvellement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3" name="Google Shape;413;p18"/>
          <p:cNvCxnSpPr/>
          <p:nvPr/>
        </p:nvCxnSpPr>
        <p:spPr>
          <a:xfrm>
            <a:off x="153987" y="6343650"/>
            <a:ext cx="11884025" cy="0"/>
          </a:xfrm>
          <a:prstGeom prst="straightConnector1">
            <a:avLst/>
          </a:prstGeom>
          <a:noFill/>
          <a:ln w="19050" cap="flat" cmpd="sng">
            <a:solidFill>
              <a:srgbClr val="F29F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4" name="Google Shape;414;p18"/>
          <p:cNvSpPr txBox="1"/>
          <p:nvPr/>
        </p:nvSpPr>
        <p:spPr>
          <a:xfrm>
            <a:off x="153987" y="674687"/>
            <a:ext cx="446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Principaux travaux de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renouvellement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réalisés lors des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arrêts techniques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p18"/>
          <p:cNvCxnSpPr/>
          <p:nvPr/>
        </p:nvCxnSpPr>
        <p:spPr>
          <a:xfrm>
            <a:off x="290512" y="1284287"/>
            <a:ext cx="3860800" cy="6350"/>
          </a:xfrm>
          <a:prstGeom prst="straightConnector1">
            <a:avLst/>
          </a:prstGeom>
          <a:noFill/>
          <a:ln w="12700" cap="flat" cmpd="sng">
            <a:solidFill>
              <a:srgbClr val="E95F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6" name="Google Shape;416;p18"/>
          <p:cNvSpPr/>
          <p:nvPr/>
        </p:nvSpPr>
        <p:spPr>
          <a:xfrm>
            <a:off x="10083800" y="249237"/>
            <a:ext cx="1701800" cy="1681162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8"/>
          <p:cNvSpPr txBox="1"/>
          <p:nvPr/>
        </p:nvSpPr>
        <p:spPr>
          <a:xfrm>
            <a:off x="10172700" y="804862"/>
            <a:ext cx="17018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Auxiliaires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422" y="4583597"/>
            <a:ext cx="2205900" cy="1679400"/>
          </a:xfrm>
          <a:prstGeom prst="roundRect">
            <a:avLst>
              <a:gd name="adj" fmla="val 10254"/>
            </a:avLst>
          </a:prstGeom>
          <a:noFill/>
          <a:ln w="76200" cap="flat" cmpd="thickThin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19" name="Google Shape;419;p18"/>
          <p:cNvSpPr txBox="1"/>
          <p:nvPr/>
        </p:nvSpPr>
        <p:spPr>
          <a:xfrm>
            <a:off x="195962" y="4983737"/>
            <a:ext cx="2282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Endoscopie turbine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25" y="2433062"/>
            <a:ext cx="21717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5543" y="2433049"/>
            <a:ext cx="2714625" cy="36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4675" y="2433062"/>
            <a:ext cx="21717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8"/>
          <p:cNvSpPr txBox="1"/>
          <p:nvPr/>
        </p:nvSpPr>
        <p:spPr>
          <a:xfrm>
            <a:off x="195950" y="1856300"/>
            <a:ext cx="537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Renouvellement</a:t>
            </a:r>
            <a:r>
              <a:rPr lang="en-US"/>
              <a:t> des panneaux surchauffeurs HT et ecran droit</a:t>
            </a:r>
            <a:endParaRPr/>
          </a:p>
        </p:txBody>
      </p:sp>
      <p:sp>
        <p:nvSpPr>
          <p:cNvPr id="424" name="Google Shape;424;p18"/>
          <p:cNvSpPr txBox="1"/>
          <p:nvPr/>
        </p:nvSpPr>
        <p:spPr>
          <a:xfrm>
            <a:off x="6589875" y="1742850"/>
            <a:ext cx="337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Remplacement</a:t>
            </a:r>
            <a:r>
              <a:rPr lang="en-US"/>
              <a:t> aéroréfrigérants GTA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1" name="Google Shape;431;p19"/>
          <p:cNvCxnSpPr/>
          <p:nvPr/>
        </p:nvCxnSpPr>
        <p:spPr>
          <a:xfrm>
            <a:off x="153987" y="5873750"/>
            <a:ext cx="11884025" cy="0"/>
          </a:xfrm>
          <a:prstGeom prst="straightConnector1">
            <a:avLst/>
          </a:prstGeom>
          <a:noFill/>
          <a:ln w="19050" cap="flat" cmpd="sng">
            <a:solidFill>
              <a:srgbClr val="F29F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2" name="Google Shape;432;p19"/>
          <p:cNvSpPr txBox="1"/>
          <p:nvPr/>
        </p:nvSpPr>
        <p:spPr>
          <a:xfrm>
            <a:off x="153987" y="674687"/>
            <a:ext cx="446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Principaux travaux de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renouvellement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réalisés lors des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arrêts techniques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3" name="Google Shape;433;p19"/>
          <p:cNvCxnSpPr/>
          <p:nvPr/>
        </p:nvCxnSpPr>
        <p:spPr>
          <a:xfrm>
            <a:off x="290512" y="1284287"/>
            <a:ext cx="3860800" cy="6350"/>
          </a:xfrm>
          <a:prstGeom prst="straightConnector1">
            <a:avLst/>
          </a:prstGeom>
          <a:noFill/>
          <a:ln w="12700" cap="flat" cmpd="sng">
            <a:solidFill>
              <a:srgbClr val="E95F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4" name="Google Shape;434;p19"/>
          <p:cNvSpPr/>
          <p:nvPr/>
        </p:nvSpPr>
        <p:spPr>
          <a:xfrm>
            <a:off x="10083800" y="249237"/>
            <a:ext cx="1701800" cy="1681162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9"/>
          <p:cNvSpPr txBox="1"/>
          <p:nvPr/>
        </p:nvSpPr>
        <p:spPr>
          <a:xfrm>
            <a:off x="10083800" y="804862"/>
            <a:ext cx="17018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9"/>
          <p:cNvSpPr/>
          <p:nvPr/>
        </p:nvSpPr>
        <p:spPr>
          <a:xfrm>
            <a:off x="4621212" y="249237"/>
            <a:ext cx="2617787" cy="944562"/>
          </a:xfrm>
          <a:custGeom>
            <a:avLst/>
            <a:gdLst/>
            <a:ahLst/>
            <a:cxnLst/>
            <a:rect l="l" t="t" r="r" b="b"/>
            <a:pathLst>
              <a:path w="2617787" h="944562" extrusionOk="0">
                <a:moveTo>
                  <a:pt x="157430" y="0"/>
                </a:moveTo>
                <a:lnTo>
                  <a:pt x="2617787" y="0"/>
                </a:lnTo>
                <a:lnTo>
                  <a:pt x="2617787" y="0"/>
                </a:lnTo>
                <a:lnTo>
                  <a:pt x="2617787" y="787132"/>
                </a:lnTo>
                <a:cubicBezTo>
                  <a:pt x="2617787" y="874078"/>
                  <a:pt x="2547303" y="944562"/>
                  <a:pt x="2460357" y="944562"/>
                </a:cubicBezTo>
                <a:lnTo>
                  <a:pt x="0" y="944562"/>
                </a:lnTo>
                <a:lnTo>
                  <a:pt x="0" y="944562"/>
                </a:lnTo>
                <a:lnTo>
                  <a:pt x="0" y="157430"/>
                </a:lnTo>
                <a:cubicBezTo>
                  <a:pt x="0" y="70484"/>
                  <a:pt x="70484" y="0"/>
                  <a:pt x="157430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Préventif &amp;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renouvellement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984" y="2276871"/>
            <a:ext cx="4560507" cy="4313676"/>
          </a:xfrm>
          <a:prstGeom prst="roundRect">
            <a:avLst>
              <a:gd name="adj" fmla="val 10254"/>
            </a:avLst>
          </a:prstGeom>
          <a:noFill/>
          <a:ln w="76200" cap="flat" cmpd="thickThin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38" name="Google Shape;438;p19"/>
          <p:cNvSpPr txBox="1"/>
          <p:nvPr/>
        </p:nvSpPr>
        <p:spPr>
          <a:xfrm>
            <a:off x="160337" y="1482725"/>
            <a:ext cx="513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Réfection d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 la fumisterie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contrôle grilles</a:t>
            </a: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&amp; r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emplacement de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registres  d’air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0350" y="4500576"/>
            <a:ext cx="2940027" cy="220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2891" y="2281625"/>
            <a:ext cx="3317983" cy="442397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9"/>
          <p:cNvSpPr txBox="1"/>
          <p:nvPr/>
        </p:nvSpPr>
        <p:spPr>
          <a:xfrm>
            <a:off x="5335250" y="1545300"/>
            <a:ext cx="5899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12 m2 de Réfractaire remplacé , 25m2 de tuiles neuves et béton nez de voûte refait.</a:t>
            </a:r>
            <a:endParaRPr b="1"/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0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8" name="Google Shape;448;p20"/>
          <p:cNvCxnSpPr/>
          <p:nvPr/>
        </p:nvCxnSpPr>
        <p:spPr>
          <a:xfrm>
            <a:off x="153987" y="5873750"/>
            <a:ext cx="11884025" cy="0"/>
          </a:xfrm>
          <a:prstGeom prst="straightConnector1">
            <a:avLst/>
          </a:prstGeom>
          <a:noFill/>
          <a:ln w="19050" cap="flat" cmpd="sng">
            <a:solidFill>
              <a:srgbClr val="F29F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" name="Google Shape;449;p20"/>
          <p:cNvSpPr txBox="1"/>
          <p:nvPr/>
        </p:nvSpPr>
        <p:spPr>
          <a:xfrm>
            <a:off x="153987" y="674687"/>
            <a:ext cx="446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Principaux travaux de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renouvellement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réalisés lors des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arrêts techniques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0" name="Google Shape;450;p20"/>
          <p:cNvCxnSpPr/>
          <p:nvPr/>
        </p:nvCxnSpPr>
        <p:spPr>
          <a:xfrm>
            <a:off x="290512" y="1284287"/>
            <a:ext cx="3860800" cy="6350"/>
          </a:xfrm>
          <a:prstGeom prst="straightConnector1">
            <a:avLst/>
          </a:prstGeom>
          <a:noFill/>
          <a:ln w="12700" cap="flat" cmpd="sng">
            <a:solidFill>
              <a:srgbClr val="E95F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" name="Google Shape;451;p20"/>
          <p:cNvSpPr/>
          <p:nvPr/>
        </p:nvSpPr>
        <p:spPr>
          <a:xfrm>
            <a:off x="10083800" y="249237"/>
            <a:ext cx="1701800" cy="1681162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0"/>
          <p:cNvSpPr txBox="1"/>
          <p:nvPr/>
        </p:nvSpPr>
        <p:spPr>
          <a:xfrm>
            <a:off x="10083800" y="804862"/>
            <a:ext cx="17018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Chaudière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0"/>
          <p:cNvSpPr/>
          <p:nvPr/>
        </p:nvSpPr>
        <p:spPr>
          <a:xfrm>
            <a:off x="4621212" y="249237"/>
            <a:ext cx="2617787" cy="944562"/>
          </a:xfrm>
          <a:custGeom>
            <a:avLst/>
            <a:gdLst/>
            <a:ahLst/>
            <a:cxnLst/>
            <a:rect l="l" t="t" r="r" b="b"/>
            <a:pathLst>
              <a:path w="2617787" h="944562" extrusionOk="0">
                <a:moveTo>
                  <a:pt x="157430" y="0"/>
                </a:moveTo>
                <a:lnTo>
                  <a:pt x="2617787" y="0"/>
                </a:lnTo>
                <a:lnTo>
                  <a:pt x="2617787" y="0"/>
                </a:lnTo>
                <a:lnTo>
                  <a:pt x="2617787" y="787132"/>
                </a:lnTo>
                <a:cubicBezTo>
                  <a:pt x="2617787" y="874078"/>
                  <a:pt x="2547303" y="944562"/>
                  <a:pt x="2460357" y="944562"/>
                </a:cubicBezTo>
                <a:lnTo>
                  <a:pt x="0" y="944562"/>
                </a:lnTo>
                <a:lnTo>
                  <a:pt x="0" y="944562"/>
                </a:lnTo>
                <a:lnTo>
                  <a:pt x="0" y="157430"/>
                </a:lnTo>
                <a:cubicBezTo>
                  <a:pt x="0" y="70484"/>
                  <a:pt x="70484" y="0"/>
                  <a:pt x="157430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Préventif &amp;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renouvellement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512" y="1412875"/>
            <a:ext cx="2781300" cy="24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1550" y="2490770"/>
            <a:ext cx="3038800" cy="26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6500" y="2490775"/>
            <a:ext cx="3038800" cy="266560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0"/>
          <p:cNvSpPr txBox="1"/>
          <p:nvPr/>
        </p:nvSpPr>
        <p:spPr>
          <a:xfrm>
            <a:off x="4494900" y="1580500"/>
            <a:ext cx="416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Remplacement</a:t>
            </a:r>
            <a:r>
              <a:rPr lang="en-US"/>
              <a:t> écran droit et surchauffeurs HT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1"/>
          <p:cNvSpPr txBox="1"/>
          <p:nvPr/>
        </p:nvSpPr>
        <p:spPr>
          <a:xfrm>
            <a:off x="153987" y="674687"/>
            <a:ext cx="446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Renouvellement des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SHT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>
                <a:latin typeface="Calibri"/>
                <a:ea typeface="Calibri"/>
                <a:cs typeface="Calibri"/>
                <a:sym typeface="Calibri"/>
              </a:rPr>
              <a:t>et bi tubes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5" name="Google Shape;465;p21"/>
          <p:cNvCxnSpPr/>
          <p:nvPr/>
        </p:nvCxnSpPr>
        <p:spPr>
          <a:xfrm>
            <a:off x="266700" y="1028700"/>
            <a:ext cx="3860800" cy="6350"/>
          </a:xfrm>
          <a:prstGeom prst="straightConnector1">
            <a:avLst/>
          </a:prstGeom>
          <a:noFill/>
          <a:ln w="12700" cap="flat" cmpd="sng">
            <a:solidFill>
              <a:srgbClr val="E95F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6" name="Google Shape;466;p21"/>
          <p:cNvSpPr/>
          <p:nvPr/>
        </p:nvSpPr>
        <p:spPr>
          <a:xfrm>
            <a:off x="4621212" y="249237"/>
            <a:ext cx="3538537" cy="590550"/>
          </a:xfrm>
          <a:custGeom>
            <a:avLst/>
            <a:gdLst/>
            <a:ahLst/>
            <a:cxnLst/>
            <a:rect l="l" t="t" r="r" b="b"/>
            <a:pathLst>
              <a:path w="3538537" h="590550" extrusionOk="0">
                <a:moveTo>
                  <a:pt x="98427" y="0"/>
                </a:moveTo>
                <a:lnTo>
                  <a:pt x="3538537" y="0"/>
                </a:lnTo>
                <a:lnTo>
                  <a:pt x="3538537" y="0"/>
                </a:lnTo>
                <a:lnTo>
                  <a:pt x="3538537" y="492123"/>
                </a:lnTo>
                <a:cubicBezTo>
                  <a:pt x="3538537" y="546483"/>
                  <a:pt x="3494470" y="590550"/>
                  <a:pt x="3440110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Focus Surchauffeurs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" y="4864100"/>
            <a:ext cx="2641600" cy="1627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25" y="3124200"/>
            <a:ext cx="2638425" cy="169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50" y="1173162"/>
            <a:ext cx="2641600" cy="188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1"/>
          <p:cNvPicPr preferRelativeResize="0"/>
          <p:nvPr/>
        </p:nvPicPr>
        <p:blipFill rotWithShape="1">
          <a:blip r:embed="rId6">
            <a:alphaModFix/>
          </a:blip>
          <a:srcRect r="19404"/>
          <a:stretch/>
        </p:blipFill>
        <p:spPr>
          <a:xfrm>
            <a:off x="2782887" y="1198562"/>
            <a:ext cx="3121025" cy="527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95951" y="839775"/>
            <a:ext cx="6041915" cy="576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1"/>
          <p:cNvSpPr txBox="1"/>
          <p:nvPr/>
        </p:nvSpPr>
        <p:spPr>
          <a:xfrm>
            <a:off x="9070975" y="6477000"/>
            <a:ext cx="3120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Panneaux SHT</a:t>
            </a:r>
            <a:r>
              <a:rPr lang="en-US" sz="1000"/>
              <a:t> </a:t>
            </a:r>
            <a:r>
              <a:rPr lang="en-US" sz="1100" b="1"/>
              <a:t>33%</a:t>
            </a:r>
            <a:r>
              <a:rPr lang="en-US"/>
              <a:t> </a:t>
            </a:r>
            <a:r>
              <a:rPr lang="en-US" sz="900"/>
              <a:t>INCONEL</a:t>
            </a:r>
            <a:r>
              <a:rPr lang="en-US"/>
              <a:t>      </a:t>
            </a:r>
            <a:r>
              <a:rPr lang="en-US" b="1">
                <a:solidFill>
                  <a:schemeClr val="lt2"/>
                </a:solidFill>
              </a:rPr>
              <a:t>     2022</a:t>
            </a:r>
            <a:endParaRPr b="1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</a:rPr>
              <a:t>                    </a:t>
            </a:r>
            <a:r>
              <a:rPr lang="en-US" sz="1100" b="1">
                <a:solidFill>
                  <a:schemeClr val="dk1"/>
                </a:solidFill>
              </a:rPr>
              <a:t> [ T5 + 36 MOIS]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473" name="Google Shape;473;p21"/>
          <p:cNvSpPr/>
          <p:nvPr/>
        </p:nvSpPr>
        <p:spPr>
          <a:xfrm rot="2832331">
            <a:off x="11158500" y="6540062"/>
            <a:ext cx="319708" cy="338598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2"/>
          <p:cNvSpPr txBox="1"/>
          <p:nvPr/>
        </p:nvSpPr>
        <p:spPr>
          <a:xfrm>
            <a:off x="153987" y="674687"/>
            <a:ext cx="446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Principaux travaux réalisés lors des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arrêts techniques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1" name="Google Shape;481;p22"/>
          <p:cNvCxnSpPr/>
          <p:nvPr/>
        </p:nvCxnSpPr>
        <p:spPr>
          <a:xfrm>
            <a:off x="290512" y="1284287"/>
            <a:ext cx="3860800" cy="6350"/>
          </a:xfrm>
          <a:prstGeom prst="straightConnector1">
            <a:avLst/>
          </a:prstGeom>
          <a:noFill/>
          <a:ln w="12700" cap="flat" cmpd="sng">
            <a:solidFill>
              <a:srgbClr val="E95F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2" name="Google Shape;482;p22"/>
          <p:cNvSpPr/>
          <p:nvPr/>
        </p:nvSpPr>
        <p:spPr>
          <a:xfrm>
            <a:off x="10083800" y="249237"/>
            <a:ext cx="1701800" cy="1681162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2"/>
          <p:cNvSpPr txBox="1"/>
          <p:nvPr/>
        </p:nvSpPr>
        <p:spPr>
          <a:xfrm>
            <a:off x="10083800" y="644525"/>
            <a:ext cx="1701800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Traitement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fumées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2"/>
          <p:cNvSpPr/>
          <p:nvPr/>
        </p:nvSpPr>
        <p:spPr>
          <a:xfrm>
            <a:off x="4621212" y="249237"/>
            <a:ext cx="2617787" cy="944562"/>
          </a:xfrm>
          <a:custGeom>
            <a:avLst/>
            <a:gdLst/>
            <a:ahLst/>
            <a:cxnLst/>
            <a:rect l="l" t="t" r="r" b="b"/>
            <a:pathLst>
              <a:path w="2617787" h="944562" extrusionOk="0">
                <a:moveTo>
                  <a:pt x="157430" y="0"/>
                </a:moveTo>
                <a:lnTo>
                  <a:pt x="2617787" y="0"/>
                </a:lnTo>
                <a:lnTo>
                  <a:pt x="2617787" y="0"/>
                </a:lnTo>
                <a:lnTo>
                  <a:pt x="2617787" y="787132"/>
                </a:lnTo>
                <a:cubicBezTo>
                  <a:pt x="2617787" y="874078"/>
                  <a:pt x="2547303" y="944562"/>
                  <a:pt x="2460357" y="944562"/>
                </a:cubicBezTo>
                <a:lnTo>
                  <a:pt x="0" y="944562"/>
                </a:lnTo>
                <a:lnTo>
                  <a:pt x="0" y="944562"/>
                </a:lnTo>
                <a:lnTo>
                  <a:pt x="0" y="157430"/>
                </a:lnTo>
                <a:cubicBezTo>
                  <a:pt x="0" y="70484"/>
                  <a:pt x="70484" y="0"/>
                  <a:pt x="157430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Préventif &amp;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renouvellement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2"/>
          <p:cNvSpPr txBox="1"/>
          <p:nvPr/>
        </p:nvSpPr>
        <p:spPr>
          <a:xfrm>
            <a:off x="142875" y="1435100"/>
            <a:ext cx="729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>
                <a:latin typeface="Calibri"/>
                <a:ea typeface="Calibri"/>
                <a:cs typeface="Calibri"/>
                <a:sym typeface="Calibri"/>
              </a:rPr>
              <a:t>Contrôles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et prises échantillons des lits catalytiques pour analyses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5537" y="3429000"/>
            <a:ext cx="4254500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41500"/>
            <a:ext cx="3065200" cy="408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3"/>
          <p:cNvSpPr txBox="1"/>
          <p:nvPr/>
        </p:nvSpPr>
        <p:spPr>
          <a:xfrm>
            <a:off x="1079500" y="623887"/>
            <a:ext cx="235267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SOMMAIRE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7CA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7197CA"/>
                </a:solidFill>
                <a:latin typeface="Arial"/>
                <a:ea typeface="Arial"/>
                <a:cs typeface="Arial"/>
                <a:sym typeface="Arial"/>
              </a:rPr>
              <a:t>CSS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3"/>
          <p:cNvSpPr/>
          <p:nvPr/>
        </p:nvSpPr>
        <p:spPr>
          <a:xfrm>
            <a:off x="866775" y="608012"/>
            <a:ext cx="61912" cy="850900"/>
          </a:xfrm>
          <a:prstGeom prst="roundRect">
            <a:avLst>
              <a:gd name="adj" fmla="val 10800"/>
            </a:avLst>
          </a:prstGeom>
          <a:solidFill>
            <a:srgbClr val="7197C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4" name="Google Shape;494;p23"/>
          <p:cNvGrpSpPr/>
          <p:nvPr/>
        </p:nvGrpSpPr>
        <p:grpSpPr>
          <a:xfrm>
            <a:off x="1033462" y="2374900"/>
            <a:ext cx="2786062" cy="1135062"/>
            <a:chOff x="1374050" y="2009450"/>
            <a:chExt cx="2090200" cy="851815"/>
          </a:xfrm>
        </p:grpSpPr>
        <p:sp>
          <p:nvSpPr>
            <p:cNvPr id="495" name="Google Shape;495;p23"/>
            <p:cNvSpPr txBox="1"/>
            <p:nvPr/>
          </p:nvSpPr>
          <p:spPr>
            <a:xfrm>
              <a:off x="1519352" y="2495520"/>
              <a:ext cx="1944898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Exploitation de l’UVE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1422881" y="2484799"/>
              <a:ext cx="26202" cy="376466"/>
            </a:xfrm>
            <a:prstGeom prst="roundRect">
              <a:avLst>
                <a:gd name="adj" fmla="val 10800"/>
              </a:avLst>
            </a:prstGeom>
            <a:solidFill>
              <a:srgbClr val="E85F4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3"/>
            <p:cNvSpPr txBox="1"/>
            <p:nvPr/>
          </p:nvSpPr>
          <p:spPr>
            <a:xfrm>
              <a:off x="1374050" y="2009450"/>
              <a:ext cx="622891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8" name="Google Shape;498;p23"/>
          <p:cNvGrpSpPr/>
          <p:nvPr/>
        </p:nvGrpSpPr>
        <p:grpSpPr>
          <a:xfrm>
            <a:off x="4430712" y="2374900"/>
            <a:ext cx="2336800" cy="1135062"/>
            <a:chOff x="3323088" y="2009450"/>
            <a:chExt cx="1753000" cy="851815"/>
          </a:xfrm>
        </p:grpSpPr>
        <p:sp>
          <p:nvSpPr>
            <p:cNvPr id="499" name="Google Shape;499;p23"/>
            <p:cNvSpPr txBox="1"/>
            <p:nvPr/>
          </p:nvSpPr>
          <p:spPr>
            <a:xfrm>
              <a:off x="3468377" y="2495520"/>
              <a:ext cx="1607711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Maintenance de l’UVE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3371914" y="2484799"/>
              <a:ext cx="26200" cy="376466"/>
            </a:xfrm>
            <a:prstGeom prst="roundRect">
              <a:avLst>
                <a:gd name="adj" fmla="val 10800"/>
              </a:avLst>
            </a:prstGeom>
            <a:solidFill>
              <a:srgbClr val="97BF0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3"/>
            <p:cNvSpPr txBox="1"/>
            <p:nvPr/>
          </p:nvSpPr>
          <p:spPr>
            <a:xfrm>
              <a:off x="3323088" y="2009450"/>
              <a:ext cx="622839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2" name="Google Shape;502;p23"/>
          <p:cNvGrpSpPr/>
          <p:nvPr/>
        </p:nvGrpSpPr>
        <p:grpSpPr>
          <a:xfrm>
            <a:off x="7377112" y="2374900"/>
            <a:ext cx="1981200" cy="1135062"/>
            <a:chOff x="5533184" y="2009450"/>
            <a:chExt cx="1485100" cy="851815"/>
          </a:xfrm>
        </p:grpSpPr>
        <p:sp>
          <p:nvSpPr>
            <p:cNvPr id="503" name="Google Shape;503;p23"/>
            <p:cNvSpPr txBox="1"/>
            <p:nvPr/>
          </p:nvSpPr>
          <p:spPr>
            <a:xfrm>
              <a:off x="5678362" y="2495520"/>
              <a:ext cx="1339922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Auto-Contrôle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5581973" y="2484799"/>
              <a:ext cx="26180" cy="376466"/>
            </a:xfrm>
            <a:prstGeom prst="roundRect">
              <a:avLst>
                <a:gd name="adj" fmla="val 10800"/>
              </a:avLst>
            </a:prstGeom>
            <a:solidFill>
              <a:srgbClr val="A8438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 txBox="1"/>
            <p:nvPr/>
          </p:nvSpPr>
          <p:spPr>
            <a:xfrm>
              <a:off x="5533184" y="2009450"/>
              <a:ext cx="622361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23"/>
          <p:cNvGrpSpPr/>
          <p:nvPr/>
        </p:nvGrpSpPr>
        <p:grpSpPr>
          <a:xfrm>
            <a:off x="1033462" y="4089400"/>
            <a:ext cx="2176462" cy="1149350"/>
            <a:chOff x="774800" y="3676113"/>
            <a:chExt cx="1632100" cy="863087"/>
          </a:xfrm>
        </p:grpSpPr>
        <p:sp>
          <p:nvSpPr>
            <p:cNvPr id="507" name="Google Shape;507;p23"/>
            <p:cNvSpPr txBox="1"/>
            <p:nvPr/>
          </p:nvSpPr>
          <p:spPr>
            <a:xfrm>
              <a:off x="920034" y="4162494"/>
              <a:ext cx="1486866" cy="376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Plan de Surveillance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646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79646"/>
                  </a:solidFill>
                  <a:latin typeface="Arial"/>
                  <a:ea typeface="Arial"/>
                  <a:cs typeface="Arial"/>
                  <a:sym typeface="Arial"/>
                </a:rPr>
                <a:t>par le SIVERT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823608" y="4150572"/>
              <a:ext cx="26190" cy="377899"/>
            </a:xfrm>
            <a:prstGeom prst="roundRect">
              <a:avLst>
                <a:gd name="adj" fmla="val 10800"/>
              </a:avLst>
            </a:prstGeom>
            <a:solidFill>
              <a:srgbClr val="F49F2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3"/>
            <p:cNvSpPr txBox="1"/>
            <p:nvPr/>
          </p:nvSpPr>
          <p:spPr>
            <a:xfrm>
              <a:off x="774800" y="3676113"/>
              <a:ext cx="622602" cy="525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0" name="Google Shape;510;p23"/>
          <p:cNvGrpSpPr/>
          <p:nvPr/>
        </p:nvGrpSpPr>
        <p:grpSpPr>
          <a:xfrm>
            <a:off x="4430712" y="4089400"/>
            <a:ext cx="1787525" cy="1135062"/>
            <a:chOff x="3226000" y="3676113"/>
            <a:chExt cx="1341100" cy="851814"/>
          </a:xfrm>
        </p:grpSpPr>
        <p:sp>
          <p:nvSpPr>
            <p:cNvPr id="511" name="Google Shape;511;p23"/>
            <p:cNvSpPr txBox="1"/>
            <p:nvPr/>
          </p:nvSpPr>
          <p:spPr>
            <a:xfrm>
              <a:off x="3371306" y="4162183"/>
              <a:ext cx="1195794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CR DREAL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B8AC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7FB8AC"/>
                  </a:solidFill>
                  <a:latin typeface="Arial"/>
                  <a:ea typeface="Arial"/>
                  <a:cs typeface="Arial"/>
                  <a:sym typeface="Arial"/>
                </a:rPr>
                <a:t>par M. PARISOT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3274832" y="4151461"/>
              <a:ext cx="26203" cy="376466"/>
            </a:xfrm>
            <a:prstGeom prst="roundRect">
              <a:avLst>
                <a:gd name="adj" fmla="val 10800"/>
              </a:avLst>
            </a:prstGeom>
            <a:solidFill>
              <a:srgbClr val="7FB8A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 txBox="1"/>
            <p:nvPr/>
          </p:nvSpPr>
          <p:spPr>
            <a:xfrm>
              <a:off x="3226000" y="3676113"/>
              <a:ext cx="622908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4" name="Google Shape;514;p23"/>
          <p:cNvGrpSpPr/>
          <p:nvPr/>
        </p:nvGrpSpPr>
        <p:grpSpPr>
          <a:xfrm>
            <a:off x="7377112" y="4089400"/>
            <a:ext cx="2368550" cy="1135062"/>
            <a:chOff x="5677200" y="3676113"/>
            <a:chExt cx="1776091" cy="851814"/>
          </a:xfrm>
        </p:grpSpPr>
        <p:sp>
          <p:nvSpPr>
            <p:cNvPr id="515" name="Google Shape;515;p23"/>
            <p:cNvSpPr txBox="1"/>
            <p:nvPr/>
          </p:nvSpPr>
          <p:spPr>
            <a:xfrm>
              <a:off x="5822430" y="4162183"/>
              <a:ext cx="1630861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Actualités, projets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8694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EE8694"/>
                  </a:solidFill>
                  <a:latin typeface="Arial"/>
                  <a:ea typeface="Arial"/>
                  <a:cs typeface="Arial"/>
                  <a:sym typeface="Arial"/>
                </a:rPr>
                <a:t>échanges, questions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5726006" y="4151461"/>
              <a:ext cx="26189" cy="376466"/>
            </a:xfrm>
            <a:prstGeom prst="roundRect">
              <a:avLst>
                <a:gd name="adj" fmla="val 10800"/>
              </a:avLst>
            </a:prstGeom>
            <a:solidFill>
              <a:srgbClr val="EE869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3"/>
            <p:cNvSpPr txBox="1"/>
            <p:nvPr/>
          </p:nvSpPr>
          <p:spPr>
            <a:xfrm>
              <a:off x="5677200" y="3676113"/>
              <a:ext cx="622584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8" name="Google Shape;518;p23"/>
          <p:cNvGrpSpPr/>
          <p:nvPr/>
        </p:nvGrpSpPr>
        <p:grpSpPr>
          <a:xfrm>
            <a:off x="1235075" y="3298825"/>
            <a:ext cx="1166812" cy="211137"/>
            <a:chOff x="320675" y="1370013"/>
            <a:chExt cx="3990976" cy="722312"/>
          </a:xfrm>
        </p:grpSpPr>
        <p:grpSp>
          <p:nvGrpSpPr>
            <p:cNvPr id="519" name="Google Shape;519;p23"/>
            <p:cNvGrpSpPr/>
            <p:nvPr/>
          </p:nvGrpSpPr>
          <p:grpSpPr>
            <a:xfrm>
              <a:off x="1363214" y="1370013"/>
              <a:ext cx="2948437" cy="722312"/>
              <a:chOff x="1363214" y="1370013"/>
              <a:chExt cx="2948437" cy="722312"/>
            </a:xfrm>
          </p:grpSpPr>
          <p:sp>
            <p:nvSpPr>
              <p:cNvPr id="520" name="Google Shape;520;p23"/>
              <p:cNvSpPr/>
              <p:nvPr/>
            </p:nvSpPr>
            <p:spPr>
              <a:xfrm>
                <a:off x="1363214" y="1370013"/>
                <a:ext cx="722178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3003044" y="1560096"/>
                <a:ext cx="396384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3904407" y="1576387"/>
                <a:ext cx="407244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3779521" y="1576387"/>
                <a:ext cx="81447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2199418" y="1576387"/>
                <a:ext cx="407244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2628382" y="1576387"/>
                <a:ext cx="309503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7" name="Google Shape;527;p23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528" name="Google Shape;528;p23"/>
              <p:cNvSpPr/>
              <p:nvPr/>
            </p:nvSpPr>
            <p:spPr>
              <a:xfrm>
                <a:off x="320675" y="1636130"/>
                <a:ext cx="309506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1" name="Google Shape;531;p23"/>
          <p:cNvGrpSpPr/>
          <p:nvPr/>
        </p:nvGrpSpPr>
        <p:grpSpPr>
          <a:xfrm>
            <a:off x="4665662" y="3298825"/>
            <a:ext cx="1166812" cy="211137"/>
            <a:chOff x="320675" y="1370013"/>
            <a:chExt cx="3990976" cy="722312"/>
          </a:xfrm>
        </p:grpSpPr>
        <p:grpSp>
          <p:nvGrpSpPr>
            <p:cNvPr id="532" name="Google Shape;532;p23"/>
            <p:cNvGrpSpPr/>
            <p:nvPr/>
          </p:nvGrpSpPr>
          <p:grpSpPr>
            <a:xfrm>
              <a:off x="1363217" y="1370013"/>
              <a:ext cx="2948434" cy="722312"/>
              <a:chOff x="1363217" y="1370013"/>
              <a:chExt cx="2948434" cy="722312"/>
            </a:xfrm>
          </p:grpSpPr>
          <p:sp>
            <p:nvSpPr>
              <p:cNvPr id="533" name="Google Shape;533;p23"/>
              <p:cNvSpPr/>
              <p:nvPr/>
            </p:nvSpPr>
            <p:spPr>
              <a:xfrm>
                <a:off x="1363217" y="1370013"/>
                <a:ext cx="722175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>
                <a:off x="3003047" y="1560096"/>
                <a:ext cx="396381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3"/>
              <p:cNvSpPr/>
              <p:nvPr/>
            </p:nvSpPr>
            <p:spPr>
              <a:xfrm>
                <a:off x="3904410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3"/>
              <p:cNvSpPr/>
              <p:nvPr/>
            </p:nvSpPr>
            <p:spPr>
              <a:xfrm>
                <a:off x="3779521" y="1576387"/>
                <a:ext cx="81450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2199422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3"/>
              <p:cNvSpPr/>
              <p:nvPr/>
            </p:nvSpPr>
            <p:spPr>
              <a:xfrm>
                <a:off x="2628382" y="1576387"/>
                <a:ext cx="309506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3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541" name="Google Shape;541;p23"/>
              <p:cNvSpPr/>
              <p:nvPr/>
            </p:nvSpPr>
            <p:spPr>
              <a:xfrm>
                <a:off x="320675" y="1636130"/>
                <a:ext cx="309502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3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3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4" name="Google Shape;544;p23"/>
          <p:cNvGrpSpPr/>
          <p:nvPr/>
        </p:nvGrpSpPr>
        <p:grpSpPr>
          <a:xfrm>
            <a:off x="7627937" y="3298825"/>
            <a:ext cx="1166812" cy="211137"/>
            <a:chOff x="320675" y="1370013"/>
            <a:chExt cx="3990976" cy="722312"/>
          </a:xfrm>
        </p:grpSpPr>
        <p:grpSp>
          <p:nvGrpSpPr>
            <p:cNvPr id="545" name="Google Shape;545;p23"/>
            <p:cNvGrpSpPr/>
            <p:nvPr/>
          </p:nvGrpSpPr>
          <p:grpSpPr>
            <a:xfrm>
              <a:off x="1363217" y="1370013"/>
              <a:ext cx="2948434" cy="722312"/>
              <a:chOff x="1363217" y="1370013"/>
              <a:chExt cx="2948434" cy="722312"/>
            </a:xfrm>
          </p:grpSpPr>
          <p:sp>
            <p:nvSpPr>
              <p:cNvPr id="546" name="Google Shape;546;p23"/>
              <p:cNvSpPr/>
              <p:nvPr/>
            </p:nvSpPr>
            <p:spPr>
              <a:xfrm>
                <a:off x="1363217" y="1370013"/>
                <a:ext cx="722175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3"/>
              <p:cNvSpPr/>
              <p:nvPr/>
            </p:nvSpPr>
            <p:spPr>
              <a:xfrm>
                <a:off x="3003047" y="1560096"/>
                <a:ext cx="396381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3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3"/>
              <p:cNvSpPr/>
              <p:nvPr/>
            </p:nvSpPr>
            <p:spPr>
              <a:xfrm>
                <a:off x="3904410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3"/>
              <p:cNvSpPr/>
              <p:nvPr/>
            </p:nvSpPr>
            <p:spPr>
              <a:xfrm>
                <a:off x="3779521" y="1576387"/>
                <a:ext cx="81450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23"/>
              <p:cNvSpPr/>
              <p:nvPr/>
            </p:nvSpPr>
            <p:spPr>
              <a:xfrm>
                <a:off x="2199422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3"/>
              <p:cNvSpPr/>
              <p:nvPr/>
            </p:nvSpPr>
            <p:spPr>
              <a:xfrm>
                <a:off x="2628382" y="1576387"/>
                <a:ext cx="309506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3" name="Google Shape;553;p23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554" name="Google Shape;554;p23"/>
              <p:cNvSpPr/>
              <p:nvPr/>
            </p:nvSpPr>
            <p:spPr>
              <a:xfrm>
                <a:off x="320675" y="1636130"/>
                <a:ext cx="309502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23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23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7" name="Google Shape;557;p23"/>
          <p:cNvSpPr txBox="1"/>
          <p:nvPr/>
        </p:nvSpPr>
        <p:spPr>
          <a:xfrm>
            <a:off x="5062537" y="544512"/>
            <a:ext cx="702151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Années 2</a:t>
            </a:r>
            <a:r>
              <a:rPr lang="en-US" sz="1800" b="1"/>
              <a:t>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/>
          <p:nvPr/>
        </p:nvSpPr>
        <p:spPr>
          <a:xfrm>
            <a:off x="1079500" y="623887"/>
            <a:ext cx="235267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9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rPr>
              <a:t>SOMMAIRE</a:t>
            </a:r>
            <a:endParaRPr sz="1800" b="0" i="0" u="none" strike="noStrike" cap="none">
              <a:solidFill>
                <a:srgbClr val="5454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7CA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7197CA"/>
                </a:solidFill>
                <a:latin typeface="Arial"/>
                <a:ea typeface="Arial"/>
                <a:cs typeface="Arial"/>
                <a:sym typeface="Arial"/>
              </a:rPr>
              <a:t>CSS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/>
          <p:nvPr/>
        </p:nvSpPr>
        <p:spPr>
          <a:xfrm>
            <a:off x="866775" y="608012"/>
            <a:ext cx="61912" cy="850900"/>
          </a:xfrm>
          <a:prstGeom prst="roundRect">
            <a:avLst>
              <a:gd name="adj" fmla="val 10800"/>
            </a:avLst>
          </a:prstGeom>
          <a:solidFill>
            <a:srgbClr val="7197C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Google Shape;150;p2"/>
          <p:cNvGrpSpPr/>
          <p:nvPr/>
        </p:nvGrpSpPr>
        <p:grpSpPr>
          <a:xfrm>
            <a:off x="1033462" y="2374900"/>
            <a:ext cx="2786062" cy="1135062"/>
            <a:chOff x="1374050" y="2009450"/>
            <a:chExt cx="2090200" cy="851815"/>
          </a:xfrm>
        </p:grpSpPr>
        <p:sp>
          <p:nvSpPr>
            <p:cNvPr id="151" name="Google Shape;151;p2"/>
            <p:cNvSpPr txBox="1"/>
            <p:nvPr/>
          </p:nvSpPr>
          <p:spPr>
            <a:xfrm>
              <a:off x="1519352" y="2495520"/>
              <a:ext cx="1944898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Exploitation de l’UVE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22881" y="2484799"/>
              <a:ext cx="26202" cy="376466"/>
            </a:xfrm>
            <a:prstGeom prst="roundRect">
              <a:avLst>
                <a:gd name="adj" fmla="val 10800"/>
              </a:avLst>
            </a:prstGeom>
            <a:solidFill>
              <a:srgbClr val="E85F4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 txBox="1"/>
            <p:nvPr/>
          </p:nvSpPr>
          <p:spPr>
            <a:xfrm>
              <a:off x="1374050" y="2009450"/>
              <a:ext cx="622891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4430712" y="2374900"/>
            <a:ext cx="2336800" cy="1135062"/>
            <a:chOff x="3323088" y="2009450"/>
            <a:chExt cx="1753000" cy="851815"/>
          </a:xfrm>
        </p:grpSpPr>
        <p:sp>
          <p:nvSpPr>
            <p:cNvPr id="155" name="Google Shape;155;p2"/>
            <p:cNvSpPr txBox="1"/>
            <p:nvPr/>
          </p:nvSpPr>
          <p:spPr>
            <a:xfrm>
              <a:off x="3468377" y="2495520"/>
              <a:ext cx="1607711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Maintenance de l’UVE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371914" y="2484799"/>
              <a:ext cx="26200" cy="376466"/>
            </a:xfrm>
            <a:prstGeom prst="roundRect">
              <a:avLst>
                <a:gd name="adj" fmla="val 10800"/>
              </a:avLst>
            </a:prstGeom>
            <a:solidFill>
              <a:srgbClr val="97BF0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 txBox="1"/>
            <p:nvPr/>
          </p:nvSpPr>
          <p:spPr>
            <a:xfrm>
              <a:off x="3323088" y="2009450"/>
              <a:ext cx="622839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158;p2"/>
          <p:cNvGrpSpPr/>
          <p:nvPr/>
        </p:nvGrpSpPr>
        <p:grpSpPr>
          <a:xfrm>
            <a:off x="7377112" y="2374900"/>
            <a:ext cx="1981200" cy="1135062"/>
            <a:chOff x="5533184" y="2009450"/>
            <a:chExt cx="1485100" cy="851815"/>
          </a:xfrm>
        </p:grpSpPr>
        <p:sp>
          <p:nvSpPr>
            <p:cNvPr id="159" name="Google Shape;159;p2"/>
            <p:cNvSpPr txBox="1"/>
            <p:nvPr/>
          </p:nvSpPr>
          <p:spPr>
            <a:xfrm>
              <a:off x="5678362" y="2495520"/>
              <a:ext cx="1339922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Auto-Contrôle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581973" y="2484799"/>
              <a:ext cx="26180" cy="376466"/>
            </a:xfrm>
            <a:prstGeom prst="roundRect">
              <a:avLst>
                <a:gd name="adj" fmla="val 10800"/>
              </a:avLst>
            </a:prstGeom>
            <a:solidFill>
              <a:srgbClr val="A8438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 txBox="1"/>
            <p:nvPr/>
          </p:nvSpPr>
          <p:spPr>
            <a:xfrm>
              <a:off x="5533184" y="2009450"/>
              <a:ext cx="622361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1033462" y="4089400"/>
            <a:ext cx="2176462" cy="1149350"/>
            <a:chOff x="774800" y="3676113"/>
            <a:chExt cx="1632100" cy="863087"/>
          </a:xfrm>
        </p:grpSpPr>
        <p:sp>
          <p:nvSpPr>
            <p:cNvPr id="163" name="Google Shape;163;p2"/>
            <p:cNvSpPr txBox="1"/>
            <p:nvPr/>
          </p:nvSpPr>
          <p:spPr>
            <a:xfrm>
              <a:off x="920034" y="4162494"/>
              <a:ext cx="1486866" cy="376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Plan de Surveillance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646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79646"/>
                  </a:solidFill>
                  <a:latin typeface="Arial"/>
                  <a:ea typeface="Arial"/>
                  <a:cs typeface="Arial"/>
                  <a:sym typeface="Arial"/>
                </a:rPr>
                <a:t>par le SIVERT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823608" y="4150572"/>
              <a:ext cx="26190" cy="377899"/>
            </a:xfrm>
            <a:prstGeom prst="roundRect">
              <a:avLst>
                <a:gd name="adj" fmla="val 10800"/>
              </a:avLst>
            </a:prstGeom>
            <a:solidFill>
              <a:srgbClr val="F49F2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 txBox="1"/>
            <p:nvPr/>
          </p:nvSpPr>
          <p:spPr>
            <a:xfrm>
              <a:off x="774800" y="3676113"/>
              <a:ext cx="622602" cy="525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4430712" y="4089400"/>
            <a:ext cx="1787525" cy="1135062"/>
            <a:chOff x="3226000" y="3676113"/>
            <a:chExt cx="1341100" cy="851814"/>
          </a:xfrm>
        </p:grpSpPr>
        <p:sp>
          <p:nvSpPr>
            <p:cNvPr id="167" name="Google Shape;167;p2"/>
            <p:cNvSpPr txBox="1"/>
            <p:nvPr/>
          </p:nvSpPr>
          <p:spPr>
            <a:xfrm>
              <a:off x="3371306" y="4162183"/>
              <a:ext cx="1195794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CR DREAL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B8AC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7FB8AC"/>
                  </a:solidFill>
                  <a:latin typeface="Arial"/>
                  <a:ea typeface="Arial"/>
                  <a:cs typeface="Arial"/>
                  <a:sym typeface="Arial"/>
                </a:rPr>
                <a:t>par M</a:t>
              </a:r>
              <a:r>
                <a:rPr lang="en-US" sz="1600">
                  <a:solidFill>
                    <a:srgbClr val="7FB8AC"/>
                  </a:solidFill>
                </a:rPr>
                <a:t>me SAUSSEREAU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274832" y="4151461"/>
              <a:ext cx="26203" cy="376466"/>
            </a:xfrm>
            <a:prstGeom prst="roundRect">
              <a:avLst>
                <a:gd name="adj" fmla="val 10800"/>
              </a:avLst>
            </a:prstGeom>
            <a:solidFill>
              <a:srgbClr val="7FB8A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 txBox="1"/>
            <p:nvPr/>
          </p:nvSpPr>
          <p:spPr>
            <a:xfrm>
              <a:off x="3226000" y="3676113"/>
              <a:ext cx="622908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"/>
          <p:cNvGrpSpPr/>
          <p:nvPr/>
        </p:nvGrpSpPr>
        <p:grpSpPr>
          <a:xfrm>
            <a:off x="7377112" y="4089400"/>
            <a:ext cx="2368550" cy="1135062"/>
            <a:chOff x="5677200" y="3676113"/>
            <a:chExt cx="1776091" cy="851814"/>
          </a:xfrm>
        </p:grpSpPr>
        <p:sp>
          <p:nvSpPr>
            <p:cNvPr id="171" name="Google Shape;171;p2"/>
            <p:cNvSpPr txBox="1"/>
            <p:nvPr/>
          </p:nvSpPr>
          <p:spPr>
            <a:xfrm>
              <a:off x="5822430" y="4162183"/>
              <a:ext cx="1630861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Actualités, projets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8694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EE8694"/>
                  </a:solidFill>
                  <a:latin typeface="Arial"/>
                  <a:ea typeface="Arial"/>
                  <a:cs typeface="Arial"/>
                  <a:sym typeface="Arial"/>
                </a:rPr>
                <a:t>échanges, questions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726006" y="4151461"/>
              <a:ext cx="26189" cy="376466"/>
            </a:xfrm>
            <a:prstGeom prst="roundRect">
              <a:avLst>
                <a:gd name="adj" fmla="val 10800"/>
              </a:avLst>
            </a:prstGeom>
            <a:solidFill>
              <a:srgbClr val="EE869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 txBox="1"/>
            <p:nvPr/>
          </p:nvSpPr>
          <p:spPr>
            <a:xfrm>
              <a:off x="5677200" y="3676113"/>
              <a:ext cx="622584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2"/>
          <p:cNvSpPr txBox="1"/>
          <p:nvPr/>
        </p:nvSpPr>
        <p:spPr>
          <a:xfrm>
            <a:off x="5062537" y="544512"/>
            <a:ext cx="702151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Années 202</a:t>
            </a:r>
            <a:r>
              <a:rPr lang="en-US" sz="1800" b="1"/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2"/>
          <p:cNvGrpSpPr/>
          <p:nvPr/>
        </p:nvGrpSpPr>
        <p:grpSpPr>
          <a:xfrm>
            <a:off x="1235075" y="3298825"/>
            <a:ext cx="1166812" cy="211137"/>
            <a:chOff x="320675" y="1370013"/>
            <a:chExt cx="3990976" cy="722312"/>
          </a:xfrm>
        </p:grpSpPr>
        <p:grpSp>
          <p:nvGrpSpPr>
            <p:cNvPr id="176" name="Google Shape;176;p2"/>
            <p:cNvGrpSpPr/>
            <p:nvPr/>
          </p:nvGrpSpPr>
          <p:grpSpPr>
            <a:xfrm>
              <a:off x="1363214" y="1370013"/>
              <a:ext cx="2948437" cy="722312"/>
              <a:chOff x="1363214" y="1370013"/>
              <a:chExt cx="2948437" cy="722312"/>
            </a:xfrm>
          </p:grpSpPr>
          <p:sp>
            <p:nvSpPr>
              <p:cNvPr id="177" name="Google Shape;177;p2"/>
              <p:cNvSpPr/>
              <p:nvPr/>
            </p:nvSpPr>
            <p:spPr>
              <a:xfrm>
                <a:off x="1363214" y="1370013"/>
                <a:ext cx="722178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3003044" y="1560096"/>
                <a:ext cx="396384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3904407" y="1576387"/>
                <a:ext cx="407244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3779521" y="1576387"/>
                <a:ext cx="81447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199418" y="1576387"/>
                <a:ext cx="407244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628382" y="1576387"/>
                <a:ext cx="309503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" name="Google Shape;184;p2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185" name="Google Shape;185;p2"/>
              <p:cNvSpPr/>
              <p:nvPr/>
            </p:nvSpPr>
            <p:spPr>
              <a:xfrm>
                <a:off x="320675" y="1636130"/>
                <a:ext cx="309506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8" name="Google Shape;188;p2"/>
          <p:cNvGrpSpPr/>
          <p:nvPr/>
        </p:nvGrpSpPr>
        <p:grpSpPr>
          <a:xfrm>
            <a:off x="4665662" y="3298825"/>
            <a:ext cx="1166812" cy="211137"/>
            <a:chOff x="320675" y="1370013"/>
            <a:chExt cx="3990976" cy="722312"/>
          </a:xfrm>
        </p:grpSpPr>
        <p:grpSp>
          <p:nvGrpSpPr>
            <p:cNvPr id="189" name="Google Shape;189;p2"/>
            <p:cNvGrpSpPr/>
            <p:nvPr/>
          </p:nvGrpSpPr>
          <p:grpSpPr>
            <a:xfrm>
              <a:off x="1363217" y="1370013"/>
              <a:ext cx="2948434" cy="722312"/>
              <a:chOff x="1363217" y="1370013"/>
              <a:chExt cx="2948434" cy="722312"/>
            </a:xfrm>
          </p:grpSpPr>
          <p:sp>
            <p:nvSpPr>
              <p:cNvPr id="190" name="Google Shape;190;p2"/>
              <p:cNvSpPr/>
              <p:nvPr/>
            </p:nvSpPr>
            <p:spPr>
              <a:xfrm>
                <a:off x="1363217" y="1370013"/>
                <a:ext cx="722175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03047" y="1560096"/>
                <a:ext cx="396381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3904410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3779521" y="1576387"/>
                <a:ext cx="81450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99422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628382" y="1576387"/>
                <a:ext cx="309506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" name="Google Shape;197;p2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198" name="Google Shape;198;p2"/>
              <p:cNvSpPr/>
              <p:nvPr/>
            </p:nvSpPr>
            <p:spPr>
              <a:xfrm>
                <a:off x="320675" y="1636130"/>
                <a:ext cx="309502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201;p2"/>
          <p:cNvGrpSpPr/>
          <p:nvPr/>
        </p:nvGrpSpPr>
        <p:grpSpPr>
          <a:xfrm>
            <a:off x="7627937" y="3298825"/>
            <a:ext cx="1166812" cy="211137"/>
            <a:chOff x="320675" y="1370013"/>
            <a:chExt cx="3990976" cy="722312"/>
          </a:xfrm>
        </p:grpSpPr>
        <p:grpSp>
          <p:nvGrpSpPr>
            <p:cNvPr id="202" name="Google Shape;202;p2"/>
            <p:cNvGrpSpPr/>
            <p:nvPr/>
          </p:nvGrpSpPr>
          <p:grpSpPr>
            <a:xfrm>
              <a:off x="1363217" y="1370013"/>
              <a:ext cx="2948434" cy="722312"/>
              <a:chOff x="1363217" y="1370013"/>
              <a:chExt cx="2948434" cy="722312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1363217" y="1370013"/>
                <a:ext cx="722175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3003047" y="1560096"/>
                <a:ext cx="396381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3904410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3779521" y="1576387"/>
                <a:ext cx="81450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199422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628382" y="1576387"/>
                <a:ext cx="309506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320675" y="1636130"/>
                <a:ext cx="309502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4" name="Google Shape;214;p2"/>
          <p:cNvSpPr txBox="1"/>
          <p:nvPr/>
        </p:nvSpPr>
        <p:spPr>
          <a:xfrm>
            <a:off x="9032875" y="933450"/>
            <a:ext cx="305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4"/>
          <p:cNvSpPr/>
          <p:nvPr/>
        </p:nvSpPr>
        <p:spPr>
          <a:xfrm>
            <a:off x="284162" y="271462"/>
            <a:ext cx="11623675" cy="6315075"/>
          </a:xfrm>
          <a:custGeom>
            <a:avLst/>
            <a:gdLst/>
            <a:ahLst/>
            <a:cxnLst/>
            <a:rect l="l" t="t" r="r" b="b"/>
            <a:pathLst>
              <a:path w="11623675" h="6315075" extrusionOk="0">
                <a:moveTo>
                  <a:pt x="0" y="0"/>
                </a:moveTo>
                <a:lnTo>
                  <a:pt x="11318657" y="0"/>
                </a:lnTo>
                <a:cubicBezTo>
                  <a:pt x="11487114" y="0"/>
                  <a:pt x="11623675" y="136561"/>
                  <a:pt x="11623675" y="305018"/>
                </a:cubicBezTo>
                <a:lnTo>
                  <a:pt x="11623675" y="6315075"/>
                </a:lnTo>
                <a:lnTo>
                  <a:pt x="11623675" y="6315075"/>
                </a:lnTo>
                <a:lnTo>
                  <a:pt x="305018" y="6315075"/>
                </a:lnTo>
                <a:cubicBezTo>
                  <a:pt x="136561" y="6315075"/>
                  <a:pt x="0" y="6178514"/>
                  <a:pt x="0" y="6010057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5F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4"/>
          <p:cNvSpPr txBox="1">
            <a:spLocks noGrp="1"/>
          </p:cNvSpPr>
          <p:nvPr>
            <p:ph type="title"/>
          </p:nvPr>
        </p:nvSpPr>
        <p:spPr>
          <a:xfrm>
            <a:off x="2960687" y="2516187"/>
            <a:ext cx="8545512" cy="158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Auto-contrôle de l’UVE</a:t>
            </a:r>
            <a:b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>
                <a:solidFill>
                  <a:srgbClr val="FFFFFF"/>
                </a:solidFill>
              </a:rPr>
              <a:t>22</a:t>
            </a:r>
            <a:endParaRPr/>
          </a:p>
        </p:txBody>
      </p:sp>
      <p:sp>
        <p:nvSpPr>
          <p:cNvPr id="564" name="Google Shape;564;p24"/>
          <p:cNvSpPr/>
          <p:nvPr/>
        </p:nvSpPr>
        <p:spPr>
          <a:xfrm>
            <a:off x="2663825" y="2516187"/>
            <a:ext cx="107950" cy="1600200"/>
          </a:xfrm>
          <a:prstGeom prst="roundRect">
            <a:avLst>
              <a:gd name="adj" fmla="val 107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24" descr="Veoli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5737"/>
            <a:ext cx="12192000" cy="776287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4"/>
          <p:cNvSpPr/>
          <p:nvPr/>
        </p:nvSpPr>
        <p:spPr>
          <a:xfrm>
            <a:off x="1401762" y="2762250"/>
            <a:ext cx="906462" cy="904875"/>
          </a:xfrm>
          <a:prstGeom prst="ellipse">
            <a:avLst/>
          </a:prstGeom>
          <a:solidFill>
            <a:srgbClr val="55555A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4"/>
          <p:cNvSpPr/>
          <p:nvPr/>
        </p:nvSpPr>
        <p:spPr>
          <a:xfrm>
            <a:off x="1655762" y="2970212"/>
            <a:ext cx="398462" cy="520700"/>
          </a:xfrm>
          <a:custGeom>
            <a:avLst/>
            <a:gdLst/>
            <a:ahLst/>
            <a:cxnLst/>
            <a:rect l="l" t="t" r="r" b="b"/>
            <a:pathLst>
              <a:path w="114" h="149" extrusionOk="0">
                <a:moveTo>
                  <a:pt x="3" y="23"/>
                </a:moveTo>
                <a:cubicBezTo>
                  <a:pt x="3" y="12"/>
                  <a:pt x="9" y="6"/>
                  <a:pt x="18" y="4"/>
                </a:cubicBezTo>
                <a:cubicBezTo>
                  <a:pt x="28" y="1"/>
                  <a:pt x="41" y="0"/>
                  <a:pt x="54" y="0"/>
                </a:cubicBezTo>
                <a:cubicBezTo>
                  <a:pt x="93" y="0"/>
                  <a:pt x="109" y="14"/>
                  <a:pt x="109" y="38"/>
                </a:cubicBezTo>
                <a:cubicBezTo>
                  <a:pt x="109" y="39"/>
                  <a:pt x="109" y="39"/>
                  <a:pt x="109" y="39"/>
                </a:cubicBezTo>
                <a:cubicBezTo>
                  <a:pt x="109" y="55"/>
                  <a:pt x="103" y="65"/>
                  <a:pt x="86" y="69"/>
                </a:cubicBezTo>
                <a:cubicBezTo>
                  <a:pt x="86" y="72"/>
                  <a:pt x="86" y="72"/>
                  <a:pt x="86" y="72"/>
                </a:cubicBezTo>
                <a:cubicBezTo>
                  <a:pt x="104" y="77"/>
                  <a:pt x="114" y="87"/>
                  <a:pt x="114" y="105"/>
                </a:cubicBezTo>
                <a:cubicBezTo>
                  <a:pt x="114" y="107"/>
                  <a:pt x="114" y="107"/>
                  <a:pt x="114" y="107"/>
                </a:cubicBezTo>
                <a:cubicBezTo>
                  <a:pt x="114" y="134"/>
                  <a:pt x="95" y="149"/>
                  <a:pt x="51" y="149"/>
                </a:cubicBezTo>
                <a:cubicBezTo>
                  <a:pt x="37" y="149"/>
                  <a:pt x="28" y="148"/>
                  <a:pt x="16" y="146"/>
                </a:cubicBezTo>
                <a:cubicBezTo>
                  <a:pt x="5" y="143"/>
                  <a:pt x="0" y="137"/>
                  <a:pt x="0" y="12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06"/>
                  <a:pt x="3" y="104"/>
                  <a:pt x="14" y="104"/>
                </a:cubicBezTo>
                <a:cubicBezTo>
                  <a:pt x="25" y="104"/>
                  <a:pt x="29" y="106"/>
                  <a:pt x="29" y="112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37" y="126"/>
                  <a:pt x="45" y="126"/>
                  <a:pt x="53" y="126"/>
                </a:cubicBezTo>
                <a:cubicBezTo>
                  <a:pt x="74" y="126"/>
                  <a:pt x="83" y="119"/>
                  <a:pt x="83" y="105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83" y="91"/>
                  <a:pt x="77" y="83"/>
                  <a:pt x="52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3" y="83"/>
                  <a:pt x="32" y="81"/>
                  <a:pt x="32" y="72"/>
                </a:cubicBezTo>
                <a:cubicBezTo>
                  <a:pt x="32" y="63"/>
                  <a:pt x="33" y="62"/>
                  <a:pt x="39" y="62"/>
                </a:cubicBezTo>
                <a:cubicBezTo>
                  <a:pt x="50" y="62"/>
                  <a:pt x="50" y="62"/>
                  <a:pt x="50" y="62"/>
                </a:cubicBezTo>
                <a:cubicBezTo>
                  <a:pt x="73" y="62"/>
                  <a:pt x="79" y="54"/>
                  <a:pt x="79" y="41"/>
                </a:cubicBezTo>
                <a:cubicBezTo>
                  <a:pt x="79" y="40"/>
                  <a:pt x="79" y="40"/>
                  <a:pt x="79" y="40"/>
                </a:cubicBezTo>
                <a:cubicBezTo>
                  <a:pt x="79" y="28"/>
                  <a:pt x="70" y="22"/>
                  <a:pt x="50" y="22"/>
                </a:cubicBezTo>
                <a:cubicBezTo>
                  <a:pt x="44" y="22"/>
                  <a:pt x="37" y="23"/>
                  <a:pt x="31" y="23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9"/>
                  <a:pt x="28" y="40"/>
                  <a:pt x="17" y="40"/>
                </a:cubicBezTo>
                <a:cubicBezTo>
                  <a:pt x="6" y="40"/>
                  <a:pt x="3" y="39"/>
                  <a:pt x="3" y="33"/>
                </a:cubicBezTo>
                <a:lnTo>
                  <a:pt x="3" y="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5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5"/>
          <p:cNvSpPr/>
          <p:nvPr/>
        </p:nvSpPr>
        <p:spPr>
          <a:xfrm>
            <a:off x="4621212" y="249237"/>
            <a:ext cx="3538537" cy="590550"/>
          </a:xfrm>
          <a:custGeom>
            <a:avLst/>
            <a:gdLst/>
            <a:ahLst/>
            <a:cxnLst/>
            <a:rect l="l" t="t" r="r" b="b"/>
            <a:pathLst>
              <a:path w="3538537" h="590550" extrusionOk="0">
                <a:moveTo>
                  <a:pt x="98427" y="0"/>
                </a:moveTo>
                <a:lnTo>
                  <a:pt x="3538537" y="0"/>
                </a:lnTo>
                <a:lnTo>
                  <a:pt x="3538537" y="0"/>
                </a:lnTo>
                <a:lnTo>
                  <a:pt x="3538537" y="492123"/>
                </a:lnTo>
                <a:cubicBezTo>
                  <a:pt x="3538537" y="546483"/>
                  <a:pt x="3494470" y="590550"/>
                  <a:pt x="3440110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Rejets Gazeux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5"/>
          <p:cNvSpPr/>
          <p:nvPr/>
        </p:nvSpPr>
        <p:spPr>
          <a:xfrm>
            <a:off x="6475412" y="896937"/>
            <a:ext cx="5553075" cy="5795962"/>
          </a:xfrm>
          <a:prstGeom prst="roundRect">
            <a:avLst>
              <a:gd name="adj" fmla="val 1010"/>
            </a:avLst>
          </a:prstGeom>
          <a:noFill/>
          <a:ln w="50800" cap="flat" cmpd="thickThin">
            <a:solidFill>
              <a:srgbClr val="2C687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2060">
                <a:alpha val="3921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5"/>
          <p:cNvSpPr/>
          <p:nvPr/>
        </p:nvSpPr>
        <p:spPr>
          <a:xfrm>
            <a:off x="120650" y="896937"/>
            <a:ext cx="6224587" cy="5795962"/>
          </a:xfrm>
          <a:prstGeom prst="roundRect">
            <a:avLst>
              <a:gd name="adj" fmla="val 840"/>
            </a:avLst>
          </a:prstGeom>
          <a:noFill/>
          <a:ln w="50800" cap="flat" cmpd="thickThin">
            <a:solidFill>
              <a:srgbClr val="2C687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2700000">
              <a:srgbClr val="002060">
                <a:alpha val="3921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5"/>
          <p:cNvSpPr txBox="1"/>
          <p:nvPr/>
        </p:nvSpPr>
        <p:spPr>
          <a:xfrm>
            <a:off x="6592887" y="944562"/>
            <a:ext cx="5435600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suivi des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indisponibilités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8" name="Google Shape;578;p25"/>
          <p:cNvCxnSpPr/>
          <p:nvPr/>
        </p:nvCxnSpPr>
        <p:spPr>
          <a:xfrm>
            <a:off x="6724650" y="1725612"/>
            <a:ext cx="5138737" cy="0"/>
          </a:xfrm>
          <a:prstGeom prst="straightConnector1">
            <a:avLst/>
          </a:prstGeom>
          <a:noFill/>
          <a:ln w="19050" cap="flat" cmpd="sng">
            <a:solidFill>
              <a:srgbClr val="2C687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254"/>
              </a:srgbClr>
            </a:outerShdw>
          </a:effectLst>
        </p:spPr>
      </p:cxnSp>
      <p:sp>
        <p:nvSpPr>
          <p:cNvPr id="579" name="Google Shape;579;p25"/>
          <p:cNvSpPr txBox="1"/>
          <p:nvPr/>
        </p:nvSpPr>
        <p:spPr>
          <a:xfrm>
            <a:off x="158750" y="935037"/>
            <a:ext cx="5386387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en-US" sz="18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suivi des Valeurs Limites d’Emissions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p25"/>
          <p:cNvCxnSpPr/>
          <p:nvPr/>
        </p:nvCxnSpPr>
        <p:spPr>
          <a:xfrm>
            <a:off x="290512" y="1727200"/>
            <a:ext cx="5786437" cy="0"/>
          </a:xfrm>
          <a:prstGeom prst="straightConnector1">
            <a:avLst/>
          </a:prstGeom>
          <a:noFill/>
          <a:ln w="19050" cap="flat" cmpd="sng">
            <a:solidFill>
              <a:srgbClr val="2C687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254"/>
              </a:srgbClr>
            </a:outerShdw>
          </a:effectLst>
        </p:spPr>
      </p:cxnSp>
      <p:sp>
        <p:nvSpPr>
          <p:cNvPr id="581" name="Google Shape;581;p25"/>
          <p:cNvSpPr txBox="1"/>
          <p:nvPr/>
        </p:nvSpPr>
        <p:spPr>
          <a:xfrm>
            <a:off x="173037" y="1389062"/>
            <a:ext cx="6170612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Moyenne 30/10min [mg/Nm3] - Moyenne Jour [mg/Nm3] - Flux journalier [kg]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5"/>
          <p:cNvSpPr txBox="1"/>
          <p:nvPr/>
        </p:nvSpPr>
        <p:spPr>
          <a:xfrm>
            <a:off x="6724650" y="1376362"/>
            <a:ext cx="5303837" cy="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Analyseur AMS / Opacimètre /  AMESA et système d’acquisition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5"/>
          <p:cNvSpPr txBox="1"/>
          <p:nvPr/>
        </p:nvSpPr>
        <p:spPr>
          <a:xfrm>
            <a:off x="171450" y="1797050"/>
            <a:ext cx="5189537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Compteur 60H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VLE 30/10min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5"/>
          <p:cNvSpPr txBox="1"/>
          <p:nvPr/>
        </p:nvSpPr>
        <p:spPr>
          <a:xfrm>
            <a:off x="2400300" y="2362200"/>
            <a:ext cx="206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00H30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5"/>
          <p:cNvSpPr txBox="1"/>
          <p:nvPr/>
        </p:nvSpPr>
        <p:spPr>
          <a:xfrm>
            <a:off x="185737" y="4929187"/>
            <a:ext cx="4178300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Respect des Moyenne Jour 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5"/>
          <p:cNvSpPr txBox="1"/>
          <p:nvPr/>
        </p:nvSpPr>
        <p:spPr>
          <a:xfrm>
            <a:off x="177800" y="5983287"/>
            <a:ext cx="5192712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Respect des Flux Journalier 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5"/>
          <p:cNvSpPr txBox="1"/>
          <p:nvPr/>
        </p:nvSpPr>
        <p:spPr>
          <a:xfrm>
            <a:off x="179387" y="5327650"/>
            <a:ext cx="4178300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Respect du 95% CO (7 moy)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5"/>
          <p:cNvSpPr txBox="1"/>
          <p:nvPr/>
        </p:nvSpPr>
        <p:spPr>
          <a:xfrm>
            <a:off x="4070350" y="4714875"/>
            <a:ext cx="2062162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5"/>
          <p:cNvSpPr txBox="1"/>
          <p:nvPr/>
        </p:nvSpPr>
        <p:spPr>
          <a:xfrm>
            <a:off x="4076700" y="5194300"/>
            <a:ext cx="206375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5"/>
          <p:cNvSpPr txBox="1"/>
          <p:nvPr/>
        </p:nvSpPr>
        <p:spPr>
          <a:xfrm>
            <a:off x="4056062" y="5818187"/>
            <a:ext cx="206375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5"/>
          <p:cNvSpPr txBox="1"/>
          <p:nvPr/>
        </p:nvSpPr>
        <p:spPr>
          <a:xfrm>
            <a:off x="6578600" y="1797050"/>
            <a:ext cx="3778250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Compteur 60H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AMS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5"/>
          <p:cNvSpPr txBox="1"/>
          <p:nvPr/>
        </p:nvSpPr>
        <p:spPr>
          <a:xfrm>
            <a:off x="6570662" y="3092450"/>
            <a:ext cx="3889375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Compteur 60H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Opacimètre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5"/>
          <p:cNvSpPr txBox="1"/>
          <p:nvPr/>
        </p:nvSpPr>
        <p:spPr>
          <a:xfrm>
            <a:off x="6578600" y="5062537"/>
            <a:ext cx="3881437" cy="37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Compteur 85%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AMESA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5"/>
          <p:cNvSpPr txBox="1"/>
          <p:nvPr/>
        </p:nvSpPr>
        <p:spPr>
          <a:xfrm>
            <a:off x="9983787" y="4903787"/>
            <a:ext cx="206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99.88%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5"/>
          <p:cNvSpPr txBox="1"/>
          <p:nvPr/>
        </p:nvSpPr>
        <p:spPr>
          <a:xfrm>
            <a:off x="6592887" y="5783262"/>
            <a:ext cx="3763962" cy="66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Compteur Moyenne Jour invalide (maxi 10/an)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5"/>
          <p:cNvSpPr txBox="1"/>
          <p:nvPr/>
        </p:nvSpPr>
        <p:spPr>
          <a:xfrm>
            <a:off x="9993312" y="5845175"/>
            <a:ext cx="2060575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5"/>
          <p:cNvSpPr txBox="1"/>
          <p:nvPr/>
        </p:nvSpPr>
        <p:spPr>
          <a:xfrm>
            <a:off x="6608762" y="5408612"/>
            <a:ext cx="2922587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 temps de fonctionnement de la ligne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8043" y="1018375"/>
            <a:ext cx="317509" cy="34102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99" name="Google Shape;59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6144" y="1011644"/>
            <a:ext cx="317509" cy="34102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00" name="Google Shape;600;p25"/>
          <p:cNvSpPr txBox="1"/>
          <p:nvPr/>
        </p:nvSpPr>
        <p:spPr>
          <a:xfrm>
            <a:off x="4475162" y="2357437"/>
            <a:ext cx="176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5"/>
          <p:cNvSpPr txBox="1"/>
          <p:nvPr/>
        </p:nvSpPr>
        <p:spPr>
          <a:xfrm>
            <a:off x="384175" y="2362200"/>
            <a:ext cx="206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25"/>
          <p:cNvSpPr txBox="1"/>
          <p:nvPr/>
        </p:nvSpPr>
        <p:spPr>
          <a:xfrm>
            <a:off x="911225" y="2133600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25"/>
          <p:cNvSpPr txBox="1"/>
          <p:nvPr/>
        </p:nvSpPr>
        <p:spPr>
          <a:xfrm>
            <a:off x="2879725" y="2133600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5"/>
          <p:cNvSpPr txBox="1"/>
          <p:nvPr/>
        </p:nvSpPr>
        <p:spPr>
          <a:xfrm>
            <a:off x="4943475" y="2154237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5"/>
          <p:cNvSpPr txBox="1"/>
          <p:nvPr/>
        </p:nvSpPr>
        <p:spPr>
          <a:xfrm>
            <a:off x="8351837" y="2362200"/>
            <a:ext cx="206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5"/>
          <p:cNvSpPr txBox="1"/>
          <p:nvPr/>
        </p:nvSpPr>
        <p:spPr>
          <a:xfrm>
            <a:off x="10128250" y="2357437"/>
            <a:ext cx="176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5"/>
          <p:cNvSpPr txBox="1"/>
          <p:nvPr/>
        </p:nvSpPr>
        <p:spPr>
          <a:xfrm>
            <a:off x="6577012" y="2362200"/>
            <a:ext cx="206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1H09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5"/>
          <p:cNvSpPr txBox="1"/>
          <p:nvPr/>
        </p:nvSpPr>
        <p:spPr>
          <a:xfrm>
            <a:off x="7104062" y="2133600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5"/>
          <p:cNvSpPr txBox="1"/>
          <p:nvPr/>
        </p:nvSpPr>
        <p:spPr>
          <a:xfrm>
            <a:off x="8832850" y="2133600"/>
            <a:ext cx="115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5"/>
          <p:cNvSpPr txBox="1"/>
          <p:nvPr/>
        </p:nvSpPr>
        <p:spPr>
          <a:xfrm>
            <a:off x="10596562" y="2154237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5"/>
          <p:cNvSpPr txBox="1"/>
          <p:nvPr/>
        </p:nvSpPr>
        <p:spPr>
          <a:xfrm>
            <a:off x="8351837" y="3609975"/>
            <a:ext cx="206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5"/>
          <p:cNvSpPr txBox="1"/>
          <p:nvPr/>
        </p:nvSpPr>
        <p:spPr>
          <a:xfrm>
            <a:off x="10128250" y="3605212"/>
            <a:ext cx="1763712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00H30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5"/>
          <p:cNvSpPr txBox="1"/>
          <p:nvPr/>
        </p:nvSpPr>
        <p:spPr>
          <a:xfrm>
            <a:off x="6575425" y="3609975"/>
            <a:ext cx="206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200" b="1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4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5"/>
          <p:cNvSpPr txBox="1"/>
          <p:nvPr/>
        </p:nvSpPr>
        <p:spPr>
          <a:xfrm>
            <a:off x="7104062" y="3381375"/>
            <a:ext cx="115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5"/>
          <p:cNvSpPr txBox="1"/>
          <p:nvPr/>
        </p:nvSpPr>
        <p:spPr>
          <a:xfrm>
            <a:off x="8831262" y="3381375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25"/>
          <p:cNvSpPr txBox="1"/>
          <p:nvPr/>
        </p:nvSpPr>
        <p:spPr>
          <a:xfrm>
            <a:off x="10596562" y="3402012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25"/>
          <p:cNvSpPr txBox="1"/>
          <p:nvPr/>
        </p:nvSpPr>
        <p:spPr>
          <a:xfrm>
            <a:off x="4592332" y="4355150"/>
            <a:ext cx="95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/>
              <a:t>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25"/>
          <p:cNvSpPr txBox="1"/>
          <p:nvPr/>
        </p:nvSpPr>
        <p:spPr>
          <a:xfrm>
            <a:off x="10571200" y="4534475"/>
            <a:ext cx="120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 sz="1800"/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5"/>
          <p:cNvSpPr txBox="1"/>
          <p:nvPr/>
        </p:nvSpPr>
        <p:spPr>
          <a:xfrm>
            <a:off x="4654100" y="3103725"/>
            <a:ext cx="140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00h30 HCL &amp;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01h00 SO2</a:t>
            </a:r>
            <a:endParaRPr/>
          </a:p>
        </p:txBody>
      </p:sp>
      <p:sp>
        <p:nvSpPr>
          <p:cNvPr id="620" name="Google Shape;620;p25"/>
          <p:cNvSpPr txBox="1"/>
          <p:nvPr/>
        </p:nvSpPr>
        <p:spPr>
          <a:xfrm flipH="1">
            <a:off x="470225" y="3211413"/>
            <a:ext cx="159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HCL &amp; SO2 </a:t>
            </a:r>
            <a:endParaRPr/>
          </a:p>
        </p:txBody>
      </p:sp>
      <p:sp>
        <p:nvSpPr>
          <p:cNvPr id="621" name="Google Shape;621;p25"/>
          <p:cNvSpPr txBox="1"/>
          <p:nvPr/>
        </p:nvSpPr>
        <p:spPr>
          <a:xfrm>
            <a:off x="2786675" y="3211425"/>
            <a:ext cx="79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SO2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6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/>
        </p:nvSpPr>
        <p:spPr>
          <a:xfrm>
            <a:off x="2687637" y="249237"/>
            <a:ext cx="6480175" cy="590550"/>
          </a:xfrm>
          <a:custGeom>
            <a:avLst/>
            <a:gdLst/>
            <a:ahLst/>
            <a:cxnLst/>
            <a:rect l="l" t="t" r="r" b="b"/>
            <a:pathLst>
              <a:path w="6480175" h="590550" extrusionOk="0">
                <a:moveTo>
                  <a:pt x="98427" y="0"/>
                </a:moveTo>
                <a:lnTo>
                  <a:pt x="6480175" y="0"/>
                </a:lnTo>
                <a:lnTo>
                  <a:pt x="6480175" y="0"/>
                </a:lnTo>
                <a:lnTo>
                  <a:pt x="6480175" y="492123"/>
                </a:lnTo>
                <a:cubicBezTo>
                  <a:pt x="6480175" y="546483"/>
                  <a:pt x="6436108" y="590550"/>
                  <a:pt x="6381748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Contrôle Continu des émissions en cheminée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/>
        </p:nvSpPr>
        <p:spPr>
          <a:xfrm>
            <a:off x="10083800" y="249237"/>
            <a:ext cx="1701800" cy="1681162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 txBox="1"/>
          <p:nvPr/>
        </p:nvSpPr>
        <p:spPr>
          <a:xfrm>
            <a:off x="10155237" y="695325"/>
            <a:ext cx="17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4800" b="1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26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187"/>
            <a:ext cx="8572500" cy="530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8"/>
          <p:cNvSpPr txBox="1"/>
          <p:nvPr/>
        </p:nvSpPr>
        <p:spPr>
          <a:xfrm>
            <a:off x="154000" y="249237"/>
            <a:ext cx="11883900" cy="52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28"/>
          <p:cNvSpPr/>
          <p:nvPr/>
        </p:nvSpPr>
        <p:spPr>
          <a:xfrm>
            <a:off x="1150937" y="249237"/>
            <a:ext cx="8545512" cy="590550"/>
          </a:xfrm>
          <a:custGeom>
            <a:avLst/>
            <a:gdLst/>
            <a:ahLst/>
            <a:cxnLst/>
            <a:rect l="l" t="t" r="r" b="b"/>
            <a:pathLst>
              <a:path w="8545512" h="590550" extrusionOk="0">
                <a:moveTo>
                  <a:pt x="98427" y="0"/>
                </a:moveTo>
                <a:lnTo>
                  <a:pt x="8545512" y="0"/>
                </a:lnTo>
                <a:lnTo>
                  <a:pt x="8545512" y="0"/>
                </a:lnTo>
                <a:lnTo>
                  <a:pt x="8545512" y="492123"/>
                </a:lnTo>
                <a:cubicBezTo>
                  <a:pt x="8545512" y="546483"/>
                  <a:pt x="8501445" y="590550"/>
                  <a:pt x="8447085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Résultats des contrôles gazeux par laboratoires accrédités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8"/>
          <p:cNvSpPr/>
          <p:nvPr/>
        </p:nvSpPr>
        <p:spPr>
          <a:xfrm>
            <a:off x="10336100" y="73912"/>
            <a:ext cx="1701900" cy="1681200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8"/>
          <p:cNvSpPr txBox="1"/>
          <p:nvPr/>
        </p:nvSpPr>
        <p:spPr>
          <a:xfrm>
            <a:off x="10336112" y="375625"/>
            <a:ext cx="17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4800" b="1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41" name="Google Shape;641;p28"/>
          <p:cNvGraphicFramePr/>
          <p:nvPr/>
        </p:nvGraphicFramePr>
        <p:xfrm>
          <a:off x="298750" y="6510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{717E533D-95B1-4D0D-9B2B-041FDC1CC83C}</a:tableStyleId>
              </a:tblPr>
              <a:tblGrid>
                <a:gridCol w="458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0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4475"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Concentration des rejets atmosphériques (11%d'O2 et sur gaz sec) 2022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0:0"/>
                      </a:ext>
                    </a:extLs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juin2022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oct.2022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2:0"/>
                      </a:ext>
                    </a:extLst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Seuils réglementaires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2:1"/>
                      </a:ext>
                    </a:extLs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2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2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Vitesse gaz de combustion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3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3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m/s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3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27,7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3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3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Poussière totale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4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4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4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0,081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4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0,38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4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Chlorure d'Hydrogène HCl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5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5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5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5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5,22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5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Composé Organiques COVT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6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6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6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0,059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6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0,062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6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Acide Fluorhydrique HF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7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7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7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0,083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7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0,036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7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Dioxyde de soufre SO2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8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8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8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16,6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8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8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Monoxyde de Carbone CO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9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9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9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9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9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Oxyde d'Azote NOX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0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0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0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0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0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Ammoniac NH3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1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1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1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0,064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1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0,66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1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Dioxines et Furanes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2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2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2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0,0009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2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0,0084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2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Mercure Hg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3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3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3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3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3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6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Cadmium+Thalium Cd+Ti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4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4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4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4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0,0001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4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3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Antimoine-Arsenic-Plomb-Chrome-Cobalt-Cuivre-Manganèse-Nickel-Vanadium (Sb+As+Pb+Cr+Co+Cu+Mn+Ni+V)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5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0,025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5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mg/Nm3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5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5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ellId="641:15:4"/>
                      </a:ext>
                    </a:extLst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2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32"/>
          <p:cNvSpPr/>
          <p:nvPr/>
        </p:nvSpPr>
        <p:spPr>
          <a:xfrm>
            <a:off x="1150937" y="249237"/>
            <a:ext cx="8545512" cy="590550"/>
          </a:xfrm>
          <a:custGeom>
            <a:avLst/>
            <a:gdLst/>
            <a:ahLst/>
            <a:cxnLst/>
            <a:rect l="l" t="t" r="r" b="b"/>
            <a:pathLst>
              <a:path w="8545512" h="590550" extrusionOk="0">
                <a:moveTo>
                  <a:pt x="98427" y="0"/>
                </a:moveTo>
                <a:lnTo>
                  <a:pt x="8545512" y="0"/>
                </a:lnTo>
                <a:lnTo>
                  <a:pt x="8545512" y="0"/>
                </a:lnTo>
                <a:lnTo>
                  <a:pt x="8545512" y="492123"/>
                </a:lnTo>
                <a:cubicBezTo>
                  <a:pt x="8545512" y="546483"/>
                  <a:pt x="8501445" y="590550"/>
                  <a:pt x="8447085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Valorisation de la grave de mâchefers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95" y="988269"/>
            <a:ext cx="7073900" cy="5753100"/>
          </a:xfrm>
          <a:prstGeom prst="roundRect">
            <a:avLst>
              <a:gd name="adj" fmla="val 4301"/>
            </a:avLst>
          </a:prstGeom>
          <a:noFill/>
          <a:ln w="76200" cap="flat" cmpd="thickThin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50" name="Google Shape;65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027" y="932723"/>
            <a:ext cx="5713107" cy="3341836"/>
          </a:xfrm>
          <a:prstGeom prst="roundRect">
            <a:avLst>
              <a:gd name="adj" fmla="val 6975"/>
            </a:avLst>
          </a:prstGeom>
          <a:noFill/>
          <a:ln w="76200" cap="flat" cmpd="thickThin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51" name="Google Shape;651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4495" y="4005064"/>
            <a:ext cx="2082163" cy="2203117"/>
          </a:xfrm>
          <a:prstGeom prst="roundRect">
            <a:avLst>
              <a:gd name="adj" fmla="val 10254"/>
            </a:avLst>
          </a:prstGeom>
          <a:noFill/>
          <a:ln w="76200" cap="flat" cmpd="thickThin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52" name="Google Shape;652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2305" y="4293097"/>
            <a:ext cx="1953175" cy="2290761"/>
          </a:xfrm>
          <a:prstGeom prst="roundRect">
            <a:avLst>
              <a:gd name="adj" fmla="val 10254"/>
            </a:avLst>
          </a:prstGeom>
          <a:noFill/>
          <a:ln w="76200" cap="flat" cmpd="thickThin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d5925b0fa1_4_7"/>
          <p:cNvSpPr txBox="1"/>
          <p:nvPr/>
        </p:nvSpPr>
        <p:spPr>
          <a:xfrm>
            <a:off x="153987" y="141287"/>
            <a:ext cx="11883900" cy="52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1d5925b0fa1_4_7"/>
          <p:cNvSpPr/>
          <p:nvPr/>
        </p:nvSpPr>
        <p:spPr>
          <a:xfrm>
            <a:off x="1150937" y="249237"/>
            <a:ext cx="8545512" cy="590550"/>
          </a:xfrm>
          <a:custGeom>
            <a:avLst/>
            <a:gdLst/>
            <a:ahLst/>
            <a:cxnLst/>
            <a:rect l="l" t="t" r="r" b="b"/>
            <a:pathLst>
              <a:path w="8545512" h="590550" extrusionOk="0">
                <a:moveTo>
                  <a:pt x="98427" y="0"/>
                </a:moveTo>
                <a:lnTo>
                  <a:pt x="8545512" y="0"/>
                </a:lnTo>
                <a:lnTo>
                  <a:pt x="8545512" y="0"/>
                </a:lnTo>
                <a:lnTo>
                  <a:pt x="8545512" y="492123"/>
                </a:lnTo>
                <a:cubicBezTo>
                  <a:pt x="8545512" y="546483"/>
                  <a:pt x="8501445" y="590550"/>
                  <a:pt x="8447085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Actions sur la qualité du Mâchefer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1d5925b0fa1_4_7"/>
          <p:cNvSpPr/>
          <p:nvPr/>
        </p:nvSpPr>
        <p:spPr>
          <a:xfrm>
            <a:off x="10083800" y="249237"/>
            <a:ext cx="1701900" cy="1681200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1d5925b0fa1_4_7"/>
          <p:cNvSpPr txBox="1"/>
          <p:nvPr/>
        </p:nvSpPr>
        <p:spPr>
          <a:xfrm>
            <a:off x="10155237" y="695325"/>
            <a:ext cx="17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4800" b="1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g1d5925b0fa1_4_7"/>
          <p:cNvSpPr txBox="1"/>
          <p:nvPr/>
        </p:nvSpPr>
        <p:spPr>
          <a:xfrm>
            <a:off x="447800" y="1018975"/>
            <a:ext cx="9498000" cy="5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Actions pour limiter les chlorures dans les mâchefers et le passage de V2 en V1: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Analyses du pouvoir d'entraînement de l’eau de l’extracteur à mâchefer sur les chlorures (lavage) &gt; Bain non saturé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Arrêt recyclage d’apport en eau du décanteur potentiellement saturé en chlorure et injection d’eau brut&gt; pas d’impact significatif (essai sur 6 mois)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Modification du temps de trempe des mâchefers par action sur l’extracteur&gt; pas d’impact significatif (essai sur 1 mois)</a:t>
            </a:r>
            <a:endParaRPr sz="2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0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0"/>
          <p:cNvSpPr/>
          <p:nvPr/>
        </p:nvSpPr>
        <p:spPr>
          <a:xfrm>
            <a:off x="1150937" y="249237"/>
            <a:ext cx="8545512" cy="590550"/>
          </a:xfrm>
          <a:custGeom>
            <a:avLst/>
            <a:gdLst/>
            <a:ahLst/>
            <a:cxnLst/>
            <a:rect l="l" t="t" r="r" b="b"/>
            <a:pathLst>
              <a:path w="8545512" h="590550" extrusionOk="0">
                <a:moveTo>
                  <a:pt x="98427" y="0"/>
                </a:moveTo>
                <a:lnTo>
                  <a:pt x="8545512" y="0"/>
                </a:lnTo>
                <a:lnTo>
                  <a:pt x="8545512" y="0"/>
                </a:lnTo>
                <a:lnTo>
                  <a:pt x="8545512" y="492123"/>
                </a:lnTo>
                <a:cubicBezTo>
                  <a:pt x="8545512" y="546483"/>
                  <a:pt x="8501445" y="590550"/>
                  <a:pt x="8447085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Résultats des analyses mâchefers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0"/>
          <p:cNvSpPr/>
          <p:nvPr/>
        </p:nvSpPr>
        <p:spPr>
          <a:xfrm>
            <a:off x="10083800" y="249237"/>
            <a:ext cx="1701800" cy="1681162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0"/>
          <p:cNvSpPr txBox="1"/>
          <p:nvPr/>
        </p:nvSpPr>
        <p:spPr>
          <a:xfrm>
            <a:off x="10155237" y="695325"/>
            <a:ext cx="17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4800" b="1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3400"/>
            <a:ext cx="11887175" cy="50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c965bb84a1_0_8"/>
          <p:cNvSpPr txBox="1"/>
          <p:nvPr/>
        </p:nvSpPr>
        <p:spPr>
          <a:xfrm>
            <a:off x="153987" y="141287"/>
            <a:ext cx="11883900" cy="52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1c965bb84a1_0_8"/>
          <p:cNvSpPr/>
          <p:nvPr/>
        </p:nvSpPr>
        <p:spPr>
          <a:xfrm>
            <a:off x="1150937" y="249237"/>
            <a:ext cx="8545512" cy="590550"/>
          </a:xfrm>
          <a:custGeom>
            <a:avLst/>
            <a:gdLst/>
            <a:ahLst/>
            <a:cxnLst/>
            <a:rect l="l" t="t" r="r" b="b"/>
            <a:pathLst>
              <a:path w="8545512" h="590550" extrusionOk="0">
                <a:moveTo>
                  <a:pt x="98427" y="0"/>
                </a:moveTo>
                <a:lnTo>
                  <a:pt x="8545512" y="0"/>
                </a:lnTo>
                <a:lnTo>
                  <a:pt x="8545512" y="0"/>
                </a:lnTo>
                <a:lnTo>
                  <a:pt x="8545512" y="492123"/>
                </a:lnTo>
                <a:cubicBezTo>
                  <a:pt x="8545512" y="546483"/>
                  <a:pt x="8501445" y="590550"/>
                  <a:pt x="8447085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Résultats des analyses mâchefers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g1c965bb84a1_0_8"/>
          <p:cNvSpPr/>
          <p:nvPr/>
        </p:nvSpPr>
        <p:spPr>
          <a:xfrm>
            <a:off x="10083800" y="249237"/>
            <a:ext cx="1701900" cy="1681200"/>
          </a:xfrm>
          <a:prstGeom prst="ellipse">
            <a:avLst/>
          </a:prstGeom>
          <a:solidFill>
            <a:srgbClr val="F2F2F2"/>
          </a:solidFill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1c965bb84a1_0_8"/>
          <p:cNvSpPr txBox="1"/>
          <p:nvPr/>
        </p:nvSpPr>
        <p:spPr>
          <a:xfrm>
            <a:off x="10155237" y="695325"/>
            <a:ext cx="17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4800" b="1">
                <a:latin typeface="Calibri"/>
                <a:ea typeface="Calibri"/>
                <a:cs typeface="Calibri"/>
                <a:sym typeface="Calibri"/>
              </a:rPr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g1c965bb84a1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6325"/>
            <a:ext cx="12192000" cy="48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3"/>
          <p:cNvSpPr txBox="1"/>
          <p:nvPr/>
        </p:nvSpPr>
        <p:spPr>
          <a:xfrm>
            <a:off x="153987" y="141287"/>
            <a:ext cx="11884025" cy="52546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33"/>
          <p:cNvSpPr/>
          <p:nvPr/>
        </p:nvSpPr>
        <p:spPr>
          <a:xfrm>
            <a:off x="1150937" y="249237"/>
            <a:ext cx="8545512" cy="590550"/>
          </a:xfrm>
          <a:custGeom>
            <a:avLst/>
            <a:gdLst/>
            <a:ahLst/>
            <a:cxnLst/>
            <a:rect l="l" t="t" r="r" b="b"/>
            <a:pathLst>
              <a:path w="8545512" h="590550" extrusionOk="0">
                <a:moveTo>
                  <a:pt x="98427" y="0"/>
                </a:moveTo>
                <a:lnTo>
                  <a:pt x="8545512" y="0"/>
                </a:lnTo>
                <a:lnTo>
                  <a:pt x="8545512" y="0"/>
                </a:lnTo>
                <a:lnTo>
                  <a:pt x="8545512" y="492123"/>
                </a:lnTo>
                <a:cubicBezTo>
                  <a:pt x="8545512" y="546483"/>
                  <a:pt x="8501445" y="590550"/>
                  <a:pt x="8447085" y="590550"/>
                </a:cubicBezTo>
                <a:lnTo>
                  <a:pt x="0" y="590550"/>
                </a:lnTo>
                <a:lnTo>
                  <a:pt x="0" y="590550"/>
                </a:lnTo>
                <a:lnTo>
                  <a:pt x="0" y="98427"/>
                </a:lnTo>
                <a:cubicBezTo>
                  <a:pt x="0" y="44067"/>
                  <a:pt x="44067" y="0"/>
                  <a:pt x="98427" y="0"/>
                </a:cubicBezTo>
                <a:close/>
              </a:path>
            </a:pathLst>
          </a:custGeom>
          <a:solidFill>
            <a:srgbClr val="F29F91"/>
          </a:solidFill>
          <a:ln w="857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libri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Valorisation de la grave de mâchefers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3"/>
          <p:cNvSpPr txBox="1"/>
          <p:nvPr/>
        </p:nvSpPr>
        <p:spPr>
          <a:xfrm>
            <a:off x="95250" y="933450"/>
            <a:ext cx="11887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Année </a:t>
            </a: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>
                <a:latin typeface="Calibri"/>
                <a:ea typeface="Calibri"/>
                <a:cs typeface="Calibri"/>
                <a:sym typeface="Calibri"/>
              </a:rPr>
              <a:t>96</a:t>
            </a: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tonnes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grave de mâchefers expédiées en provenance de l’UVE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1" name="Google Shape;691;p33"/>
          <p:cNvCxnSpPr/>
          <p:nvPr/>
        </p:nvCxnSpPr>
        <p:spPr>
          <a:xfrm>
            <a:off x="209550" y="1508125"/>
            <a:ext cx="117729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254"/>
              </a:srgbClr>
            </a:outerShdw>
          </a:effectLst>
        </p:spPr>
      </p:cxnSp>
      <p:pic>
        <p:nvPicPr>
          <p:cNvPr id="692" name="Google Shape;6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87500"/>
            <a:ext cx="11887202" cy="493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5"/>
          <p:cNvSpPr txBox="1"/>
          <p:nvPr/>
        </p:nvSpPr>
        <p:spPr>
          <a:xfrm>
            <a:off x="1079500" y="623887"/>
            <a:ext cx="2352675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SOMMAIRE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97CA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7197CA"/>
                </a:solidFill>
                <a:latin typeface="Arial"/>
                <a:ea typeface="Arial"/>
                <a:cs typeface="Arial"/>
                <a:sym typeface="Arial"/>
              </a:rPr>
              <a:t>CSS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5"/>
          <p:cNvSpPr/>
          <p:nvPr/>
        </p:nvSpPr>
        <p:spPr>
          <a:xfrm>
            <a:off x="866775" y="608012"/>
            <a:ext cx="61912" cy="850900"/>
          </a:xfrm>
          <a:prstGeom prst="roundRect">
            <a:avLst>
              <a:gd name="adj" fmla="val 10800"/>
            </a:avLst>
          </a:prstGeom>
          <a:solidFill>
            <a:srgbClr val="7197CA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9" name="Google Shape;699;p35"/>
          <p:cNvGrpSpPr/>
          <p:nvPr/>
        </p:nvGrpSpPr>
        <p:grpSpPr>
          <a:xfrm>
            <a:off x="1033462" y="2374900"/>
            <a:ext cx="2786062" cy="1135062"/>
            <a:chOff x="1374050" y="2009450"/>
            <a:chExt cx="2090200" cy="851815"/>
          </a:xfrm>
        </p:grpSpPr>
        <p:sp>
          <p:nvSpPr>
            <p:cNvPr id="700" name="Google Shape;700;p35"/>
            <p:cNvSpPr txBox="1"/>
            <p:nvPr/>
          </p:nvSpPr>
          <p:spPr>
            <a:xfrm>
              <a:off x="1519352" y="2495520"/>
              <a:ext cx="1944898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Exploitation de l’UVE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1422881" y="2484799"/>
              <a:ext cx="26202" cy="376466"/>
            </a:xfrm>
            <a:prstGeom prst="roundRect">
              <a:avLst>
                <a:gd name="adj" fmla="val 10800"/>
              </a:avLst>
            </a:prstGeom>
            <a:solidFill>
              <a:srgbClr val="E85F46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5"/>
            <p:cNvSpPr txBox="1"/>
            <p:nvPr/>
          </p:nvSpPr>
          <p:spPr>
            <a:xfrm>
              <a:off x="1374050" y="2009450"/>
              <a:ext cx="622891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3" name="Google Shape;703;p35"/>
          <p:cNvGrpSpPr/>
          <p:nvPr/>
        </p:nvGrpSpPr>
        <p:grpSpPr>
          <a:xfrm>
            <a:off x="4430712" y="2374900"/>
            <a:ext cx="2336800" cy="1135062"/>
            <a:chOff x="3323088" y="2009450"/>
            <a:chExt cx="1753000" cy="851815"/>
          </a:xfrm>
        </p:grpSpPr>
        <p:sp>
          <p:nvSpPr>
            <p:cNvPr id="704" name="Google Shape;704;p35"/>
            <p:cNvSpPr txBox="1"/>
            <p:nvPr/>
          </p:nvSpPr>
          <p:spPr>
            <a:xfrm>
              <a:off x="3468377" y="2495520"/>
              <a:ext cx="1607711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Maintenance de l’UVE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3371914" y="2484799"/>
              <a:ext cx="26200" cy="376466"/>
            </a:xfrm>
            <a:prstGeom prst="roundRect">
              <a:avLst>
                <a:gd name="adj" fmla="val 10800"/>
              </a:avLst>
            </a:prstGeom>
            <a:solidFill>
              <a:srgbClr val="97BF0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5"/>
            <p:cNvSpPr txBox="1"/>
            <p:nvPr/>
          </p:nvSpPr>
          <p:spPr>
            <a:xfrm>
              <a:off x="3323088" y="2009450"/>
              <a:ext cx="622839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35"/>
          <p:cNvGrpSpPr/>
          <p:nvPr/>
        </p:nvGrpSpPr>
        <p:grpSpPr>
          <a:xfrm>
            <a:off x="7377112" y="2374900"/>
            <a:ext cx="1981200" cy="1135062"/>
            <a:chOff x="5533184" y="2009450"/>
            <a:chExt cx="1485100" cy="851815"/>
          </a:xfrm>
        </p:grpSpPr>
        <p:sp>
          <p:nvSpPr>
            <p:cNvPr id="708" name="Google Shape;708;p35"/>
            <p:cNvSpPr txBox="1"/>
            <p:nvPr/>
          </p:nvSpPr>
          <p:spPr>
            <a:xfrm>
              <a:off x="5678362" y="2495520"/>
              <a:ext cx="1339922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Auto-Contrôle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81973" y="2484799"/>
              <a:ext cx="26180" cy="376466"/>
            </a:xfrm>
            <a:prstGeom prst="roundRect">
              <a:avLst>
                <a:gd name="adj" fmla="val 10800"/>
              </a:avLst>
            </a:prstGeom>
            <a:solidFill>
              <a:srgbClr val="A8438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5"/>
            <p:cNvSpPr txBox="1"/>
            <p:nvPr/>
          </p:nvSpPr>
          <p:spPr>
            <a:xfrm>
              <a:off x="5533184" y="2009450"/>
              <a:ext cx="622361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1" name="Google Shape;711;p35"/>
          <p:cNvGrpSpPr/>
          <p:nvPr/>
        </p:nvGrpSpPr>
        <p:grpSpPr>
          <a:xfrm>
            <a:off x="1033462" y="4089400"/>
            <a:ext cx="2176462" cy="1149350"/>
            <a:chOff x="774800" y="3676113"/>
            <a:chExt cx="1632100" cy="863087"/>
          </a:xfrm>
        </p:grpSpPr>
        <p:sp>
          <p:nvSpPr>
            <p:cNvPr id="712" name="Google Shape;712;p35"/>
            <p:cNvSpPr txBox="1"/>
            <p:nvPr/>
          </p:nvSpPr>
          <p:spPr>
            <a:xfrm>
              <a:off x="920034" y="4162494"/>
              <a:ext cx="1486866" cy="3767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Plan de Surveillance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646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79646"/>
                  </a:solidFill>
                  <a:latin typeface="Arial"/>
                  <a:ea typeface="Arial"/>
                  <a:cs typeface="Arial"/>
                  <a:sym typeface="Arial"/>
                </a:rPr>
                <a:t>par le SIVERT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823608" y="4150572"/>
              <a:ext cx="26190" cy="377899"/>
            </a:xfrm>
            <a:prstGeom prst="roundRect">
              <a:avLst>
                <a:gd name="adj" fmla="val 10800"/>
              </a:avLst>
            </a:prstGeom>
            <a:solidFill>
              <a:srgbClr val="F49F25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5"/>
            <p:cNvSpPr txBox="1"/>
            <p:nvPr/>
          </p:nvSpPr>
          <p:spPr>
            <a:xfrm>
              <a:off x="774800" y="3676113"/>
              <a:ext cx="622602" cy="525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35"/>
          <p:cNvGrpSpPr/>
          <p:nvPr/>
        </p:nvGrpSpPr>
        <p:grpSpPr>
          <a:xfrm>
            <a:off x="4430712" y="4089400"/>
            <a:ext cx="1787525" cy="1135062"/>
            <a:chOff x="3226000" y="3676113"/>
            <a:chExt cx="1341100" cy="851814"/>
          </a:xfrm>
        </p:grpSpPr>
        <p:sp>
          <p:nvSpPr>
            <p:cNvPr id="716" name="Google Shape;716;p35"/>
            <p:cNvSpPr txBox="1"/>
            <p:nvPr/>
          </p:nvSpPr>
          <p:spPr>
            <a:xfrm>
              <a:off x="3371306" y="4162183"/>
              <a:ext cx="1195794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CR DREAL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B8AC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7FB8AC"/>
                  </a:solidFill>
                  <a:latin typeface="Arial"/>
                  <a:ea typeface="Arial"/>
                  <a:cs typeface="Arial"/>
                  <a:sym typeface="Arial"/>
                </a:rPr>
                <a:t>par M. PARISOT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3274832" y="4151461"/>
              <a:ext cx="26203" cy="376466"/>
            </a:xfrm>
            <a:prstGeom prst="roundRect">
              <a:avLst>
                <a:gd name="adj" fmla="val 10800"/>
              </a:avLst>
            </a:prstGeom>
            <a:solidFill>
              <a:srgbClr val="7FB8A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5"/>
            <p:cNvSpPr txBox="1"/>
            <p:nvPr/>
          </p:nvSpPr>
          <p:spPr>
            <a:xfrm>
              <a:off x="3226000" y="3676113"/>
              <a:ext cx="622908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35"/>
          <p:cNvGrpSpPr/>
          <p:nvPr/>
        </p:nvGrpSpPr>
        <p:grpSpPr>
          <a:xfrm>
            <a:off x="7377112" y="4089400"/>
            <a:ext cx="2368550" cy="1135062"/>
            <a:chOff x="5677200" y="3676113"/>
            <a:chExt cx="1776091" cy="851814"/>
          </a:xfrm>
        </p:grpSpPr>
        <p:sp>
          <p:nvSpPr>
            <p:cNvPr id="720" name="Google Shape;720;p35"/>
            <p:cNvSpPr txBox="1"/>
            <p:nvPr/>
          </p:nvSpPr>
          <p:spPr>
            <a:xfrm>
              <a:off x="5822430" y="4162183"/>
              <a:ext cx="1630861" cy="3550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Actualités, projets</a:t>
              </a:r>
              <a:endParaRPr sz="1600" b="0" i="0" u="none" strike="noStrike" cap="none">
                <a:solidFill>
                  <a:srgbClr val="5454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E8694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EE8694"/>
                  </a:solidFill>
                  <a:latin typeface="Arial"/>
                  <a:ea typeface="Arial"/>
                  <a:cs typeface="Arial"/>
                  <a:sym typeface="Arial"/>
                </a:rPr>
                <a:t>échanges, questions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726006" y="4151461"/>
              <a:ext cx="26189" cy="376466"/>
            </a:xfrm>
            <a:prstGeom prst="roundRect">
              <a:avLst>
                <a:gd name="adj" fmla="val 10800"/>
              </a:avLst>
            </a:prstGeom>
            <a:solidFill>
              <a:srgbClr val="EE869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5"/>
            <p:cNvSpPr txBox="1"/>
            <p:nvPr/>
          </p:nvSpPr>
          <p:spPr>
            <a:xfrm>
              <a:off x="5677200" y="3676113"/>
              <a:ext cx="622584" cy="525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5459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rgbClr val="545459"/>
                  </a:solidFill>
                  <a:latin typeface="Arial"/>
                  <a:ea typeface="Arial"/>
                  <a:cs typeface="Arial"/>
                  <a:sym typeface="Arial"/>
                </a:rPr>
                <a:t>07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3" name="Google Shape;723;p35"/>
          <p:cNvSpPr txBox="1"/>
          <p:nvPr/>
        </p:nvSpPr>
        <p:spPr>
          <a:xfrm>
            <a:off x="5062537" y="544512"/>
            <a:ext cx="702151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Années 20</a:t>
            </a:r>
            <a:r>
              <a:rPr lang="en-US" sz="1800" b="1"/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4" name="Google Shape;724;p35"/>
          <p:cNvGrpSpPr/>
          <p:nvPr/>
        </p:nvGrpSpPr>
        <p:grpSpPr>
          <a:xfrm>
            <a:off x="1235075" y="3298825"/>
            <a:ext cx="1166812" cy="211137"/>
            <a:chOff x="320675" y="1370013"/>
            <a:chExt cx="3990976" cy="722312"/>
          </a:xfrm>
        </p:grpSpPr>
        <p:grpSp>
          <p:nvGrpSpPr>
            <p:cNvPr id="725" name="Google Shape;725;p35"/>
            <p:cNvGrpSpPr/>
            <p:nvPr/>
          </p:nvGrpSpPr>
          <p:grpSpPr>
            <a:xfrm>
              <a:off x="1363214" y="1370013"/>
              <a:ext cx="2948437" cy="722312"/>
              <a:chOff x="1363214" y="1370013"/>
              <a:chExt cx="2948437" cy="722312"/>
            </a:xfrm>
          </p:grpSpPr>
          <p:sp>
            <p:nvSpPr>
              <p:cNvPr id="726" name="Google Shape;726;p35"/>
              <p:cNvSpPr/>
              <p:nvPr/>
            </p:nvSpPr>
            <p:spPr>
              <a:xfrm>
                <a:off x="1363214" y="1370013"/>
                <a:ext cx="722178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>
                <a:off x="3003044" y="1560096"/>
                <a:ext cx="396384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>
                <a:off x="3904407" y="1576387"/>
                <a:ext cx="407244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>
                <a:off x="3779521" y="1576387"/>
                <a:ext cx="81447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>
                <a:off x="2199418" y="1576387"/>
                <a:ext cx="407244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>
                <a:off x="2628382" y="1576387"/>
                <a:ext cx="309503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3" name="Google Shape;733;p35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734" name="Google Shape;734;p35"/>
              <p:cNvSpPr/>
              <p:nvPr/>
            </p:nvSpPr>
            <p:spPr>
              <a:xfrm>
                <a:off x="320675" y="1636130"/>
                <a:ext cx="309506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37" name="Google Shape;737;p35"/>
          <p:cNvGrpSpPr/>
          <p:nvPr/>
        </p:nvGrpSpPr>
        <p:grpSpPr>
          <a:xfrm>
            <a:off x="4665662" y="3298825"/>
            <a:ext cx="1166812" cy="211137"/>
            <a:chOff x="320675" y="1370013"/>
            <a:chExt cx="3990976" cy="722312"/>
          </a:xfrm>
        </p:grpSpPr>
        <p:grpSp>
          <p:nvGrpSpPr>
            <p:cNvPr id="738" name="Google Shape;738;p35"/>
            <p:cNvGrpSpPr/>
            <p:nvPr/>
          </p:nvGrpSpPr>
          <p:grpSpPr>
            <a:xfrm>
              <a:off x="1363217" y="1370013"/>
              <a:ext cx="2948434" cy="722312"/>
              <a:chOff x="1363217" y="1370013"/>
              <a:chExt cx="2948434" cy="722312"/>
            </a:xfrm>
          </p:grpSpPr>
          <p:sp>
            <p:nvSpPr>
              <p:cNvPr id="739" name="Google Shape;739;p35"/>
              <p:cNvSpPr/>
              <p:nvPr/>
            </p:nvSpPr>
            <p:spPr>
              <a:xfrm>
                <a:off x="1363217" y="1370013"/>
                <a:ext cx="722175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>
                <a:off x="3003047" y="1560096"/>
                <a:ext cx="396381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>
                <a:off x="3904410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>
                <a:off x="3779521" y="1576387"/>
                <a:ext cx="81450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>
                <a:off x="2199422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>
                <a:off x="2628382" y="1576387"/>
                <a:ext cx="309506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35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747" name="Google Shape;747;p35"/>
              <p:cNvSpPr/>
              <p:nvPr/>
            </p:nvSpPr>
            <p:spPr>
              <a:xfrm>
                <a:off x="320675" y="1636130"/>
                <a:ext cx="309502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50" name="Google Shape;750;p35"/>
          <p:cNvGrpSpPr/>
          <p:nvPr/>
        </p:nvGrpSpPr>
        <p:grpSpPr>
          <a:xfrm>
            <a:off x="7627937" y="3298825"/>
            <a:ext cx="1166812" cy="211137"/>
            <a:chOff x="320675" y="1370013"/>
            <a:chExt cx="3990976" cy="722312"/>
          </a:xfrm>
        </p:grpSpPr>
        <p:grpSp>
          <p:nvGrpSpPr>
            <p:cNvPr id="751" name="Google Shape;751;p35"/>
            <p:cNvGrpSpPr/>
            <p:nvPr/>
          </p:nvGrpSpPr>
          <p:grpSpPr>
            <a:xfrm>
              <a:off x="1363217" y="1370013"/>
              <a:ext cx="2948434" cy="722312"/>
              <a:chOff x="1363217" y="1370013"/>
              <a:chExt cx="2948434" cy="722312"/>
            </a:xfrm>
          </p:grpSpPr>
          <p:sp>
            <p:nvSpPr>
              <p:cNvPr id="752" name="Google Shape;752;p35"/>
              <p:cNvSpPr/>
              <p:nvPr/>
            </p:nvSpPr>
            <p:spPr>
              <a:xfrm>
                <a:off x="1363217" y="1370013"/>
                <a:ext cx="722175" cy="72231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78" extrusionOk="0">
                    <a:moveTo>
                      <a:pt x="278" y="139"/>
                    </a:moveTo>
                    <a:cubicBezTo>
                      <a:pt x="278" y="216"/>
                      <a:pt x="216" y="278"/>
                      <a:pt x="139" y="278"/>
                    </a:cubicBezTo>
                    <a:cubicBezTo>
                      <a:pt x="62" y="278"/>
                      <a:pt x="0" y="216"/>
                      <a:pt x="0" y="139"/>
                    </a:cubicBezTo>
                    <a:cubicBezTo>
                      <a:pt x="0" y="62"/>
                      <a:pt x="62" y="0"/>
                      <a:pt x="139" y="0"/>
                    </a:cubicBezTo>
                    <a:cubicBezTo>
                      <a:pt x="216" y="0"/>
                      <a:pt x="278" y="62"/>
                      <a:pt x="278" y="139"/>
                    </a:cubicBezTo>
                    <a:close/>
                    <a:moveTo>
                      <a:pt x="169" y="152"/>
                    </a:moveTo>
                    <a:cubicBezTo>
                      <a:pt x="174" y="173"/>
                      <a:pt x="157" y="199"/>
                      <a:pt x="139" y="218"/>
                    </a:cubicBezTo>
                    <a:cubicBezTo>
                      <a:pt x="194" y="218"/>
                      <a:pt x="238" y="174"/>
                      <a:pt x="238" y="120"/>
                    </a:cubicBezTo>
                    <a:cubicBezTo>
                      <a:pt x="238" y="65"/>
                      <a:pt x="193" y="21"/>
                      <a:pt x="139" y="21"/>
                    </a:cubicBezTo>
                    <a:cubicBezTo>
                      <a:pt x="84" y="21"/>
                      <a:pt x="40" y="65"/>
                      <a:pt x="40" y="120"/>
                    </a:cubicBezTo>
                    <a:cubicBezTo>
                      <a:pt x="40" y="174"/>
                      <a:pt x="84" y="218"/>
                      <a:pt x="138" y="218"/>
                    </a:cubicBezTo>
                    <a:cubicBezTo>
                      <a:pt x="121" y="199"/>
                      <a:pt x="104" y="173"/>
                      <a:pt x="108" y="152"/>
                    </a:cubicBezTo>
                    <a:cubicBezTo>
                      <a:pt x="112" y="130"/>
                      <a:pt x="128" y="123"/>
                      <a:pt x="139" y="123"/>
                    </a:cubicBezTo>
                    <a:cubicBezTo>
                      <a:pt x="149" y="123"/>
                      <a:pt x="166" y="130"/>
                      <a:pt x="169" y="15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>
                <a:off x="3003047" y="1560096"/>
                <a:ext cx="396381" cy="38559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8" extrusionOk="0">
                    <a:moveTo>
                      <a:pt x="78" y="148"/>
                    </a:moveTo>
                    <a:cubicBezTo>
                      <a:pt x="57" y="148"/>
                      <a:pt x="37" y="143"/>
                      <a:pt x="25" y="134"/>
                    </a:cubicBezTo>
                    <a:cubicBezTo>
                      <a:pt x="9" y="123"/>
                      <a:pt x="0" y="102"/>
                      <a:pt x="0" y="75"/>
                    </a:cubicBezTo>
                    <a:cubicBezTo>
                      <a:pt x="0" y="24"/>
                      <a:pt x="25" y="0"/>
                      <a:pt x="76" y="0"/>
                    </a:cubicBezTo>
                    <a:cubicBezTo>
                      <a:pt x="127" y="0"/>
                      <a:pt x="152" y="24"/>
                      <a:pt x="152" y="76"/>
                    </a:cubicBezTo>
                    <a:cubicBezTo>
                      <a:pt x="152" y="123"/>
                      <a:pt x="127" y="148"/>
                      <a:pt x="78" y="148"/>
                    </a:cubicBezTo>
                    <a:close/>
                    <a:moveTo>
                      <a:pt x="76" y="24"/>
                    </a:moveTo>
                    <a:cubicBezTo>
                      <a:pt x="48" y="24"/>
                      <a:pt x="36" y="39"/>
                      <a:pt x="36" y="74"/>
                    </a:cubicBezTo>
                    <a:cubicBezTo>
                      <a:pt x="36" y="108"/>
                      <a:pt x="49" y="124"/>
                      <a:pt x="76" y="124"/>
                    </a:cubicBezTo>
                    <a:cubicBezTo>
                      <a:pt x="104" y="124"/>
                      <a:pt x="116" y="108"/>
                      <a:pt x="116" y="73"/>
                    </a:cubicBezTo>
                    <a:cubicBezTo>
                      <a:pt x="116" y="40"/>
                      <a:pt x="103" y="24"/>
                      <a:pt x="76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>
                <a:off x="3464587" y="1576387"/>
                <a:ext cx="260635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39" extrusionOk="0">
                    <a:moveTo>
                      <a:pt x="72" y="115"/>
                    </a:moveTo>
                    <a:cubicBezTo>
                      <a:pt x="52" y="115"/>
                      <a:pt x="45" y="113"/>
                      <a:pt x="40" y="109"/>
                    </a:cubicBezTo>
                    <a:cubicBezTo>
                      <a:pt x="35" y="104"/>
                      <a:pt x="33" y="101"/>
                      <a:pt x="33" y="87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6"/>
                      <a:pt x="26" y="0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103"/>
                      <a:pt x="2" y="114"/>
                      <a:pt x="11" y="123"/>
                    </a:cubicBezTo>
                    <a:cubicBezTo>
                      <a:pt x="20" y="134"/>
                      <a:pt x="34" y="139"/>
                      <a:pt x="56" y="139"/>
                    </a:cubicBezTo>
                    <a:cubicBezTo>
                      <a:pt x="100" y="139"/>
                      <a:pt x="100" y="139"/>
                      <a:pt x="100" y="139"/>
                    </a:cubicBezTo>
                    <a:cubicBezTo>
                      <a:pt x="100" y="115"/>
                      <a:pt x="100" y="115"/>
                      <a:pt x="100" y="115"/>
                    </a:cubicBezTo>
                    <a:lnTo>
                      <a:pt x="72" y="11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>
                <a:off x="3904410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96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65" y="0"/>
                      <a:pt x="58" y="5"/>
                      <a:pt x="55" y="1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2" y="139"/>
                      <a:pt x="22" y="139"/>
                      <a:pt x="22" y="139"/>
                    </a:cubicBezTo>
                    <a:cubicBezTo>
                      <a:pt x="31" y="139"/>
                      <a:pt x="38" y="134"/>
                      <a:pt x="41" y="12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106" y="107"/>
                      <a:pt x="106" y="107"/>
                      <a:pt x="106" y="107"/>
                    </a:cubicBezTo>
                    <a:cubicBezTo>
                      <a:pt x="115" y="127"/>
                      <a:pt x="115" y="127"/>
                      <a:pt x="115" y="127"/>
                    </a:cubicBezTo>
                    <a:cubicBezTo>
                      <a:pt x="118" y="134"/>
                      <a:pt x="125" y="139"/>
                      <a:pt x="134" y="139"/>
                    </a:cubicBezTo>
                    <a:cubicBezTo>
                      <a:pt x="156" y="139"/>
                      <a:pt x="156" y="139"/>
                      <a:pt x="156" y="139"/>
                    </a:cubicBezTo>
                    <a:lnTo>
                      <a:pt x="96" y="0"/>
                    </a:lnTo>
                    <a:close/>
                    <a:moveTo>
                      <a:pt x="57" y="82"/>
                    </a:moveTo>
                    <a:cubicBezTo>
                      <a:pt x="78" y="34"/>
                      <a:pt x="78" y="34"/>
                      <a:pt x="78" y="34"/>
                    </a:cubicBezTo>
                    <a:cubicBezTo>
                      <a:pt x="99" y="82"/>
                      <a:pt x="99" y="82"/>
                      <a:pt x="99" y="82"/>
                    </a:cubicBezTo>
                    <a:lnTo>
                      <a:pt x="57" y="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35"/>
              <p:cNvSpPr/>
              <p:nvPr/>
            </p:nvSpPr>
            <p:spPr>
              <a:xfrm>
                <a:off x="3779521" y="1576387"/>
                <a:ext cx="81450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39" extrusionOk="0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25" y="139"/>
                      <a:pt x="32" y="133"/>
                      <a:pt x="32" y="1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2199422" y="1576387"/>
                <a:ext cx="407241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9" extrusionOk="0">
                    <a:moveTo>
                      <a:pt x="132" y="0"/>
                    </a:moveTo>
                    <a:cubicBezTo>
                      <a:pt x="123" y="0"/>
                      <a:pt x="116" y="5"/>
                      <a:pt x="113" y="12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9" y="5"/>
                      <a:pt x="31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80" y="139"/>
                      <a:pt x="80" y="139"/>
                      <a:pt x="80" y="139"/>
                    </a:cubicBezTo>
                    <a:cubicBezTo>
                      <a:pt x="88" y="139"/>
                      <a:pt x="95" y="134"/>
                      <a:pt x="99" y="128"/>
                    </a:cubicBezTo>
                    <a:cubicBezTo>
                      <a:pt x="156" y="0"/>
                      <a:pt x="156" y="0"/>
                      <a:pt x="156" y="0"/>
                    </a:cubicBez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2628382" y="1576387"/>
                <a:ext cx="309506" cy="35844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39" extrusionOk="0">
                    <a:moveTo>
                      <a:pt x="0" y="71"/>
                    </a:moveTo>
                    <a:cubicBezTo>
                      <a:pt x="0" y="85"/>
                      <a:pt x="4" y="121"/>
                      <a:pt x="37" y="135"/>
                    </a:cubicBezTo>
                    <a:cubicBezTo>
                      <a:pt x="45" y="138"/>
                      <a:pt x="53" y="139"/>
                      <a:pt x="65" y="139"/>
                    </a:cubicBezTo>
                    <a:cubicBezTo>
                      <a:pt x="120" y="139"/>
                      <a:pt x="120" y="139"/>
                      <a:pt x="120" y="139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78" y="115"/>
                      <a:pt x="78" y="115"/>
                    </a:cubicBezTo>
                    <a:cubicBezTo>
                      <a:pt x="58" y="114"/>
                      <a:pt x="47" y="110"/>
                      <a:pt x="41" y="99"/>
                    </a:cubicBezTo>
                    <a:cubicBezTo>
                      <a:pt x="39" y="95"/>
                      <a:pt x="38" y="89"/>
                      <a:pt x="37" y="83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7" y="58"/>
                      <a:pt x="117" y="58"/>
                      <a:pt x="11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8" y="50"/>
                      <a:pt x="39" y="45"/>
                      <a:pt x="41" y="40"/>
                    </a:cubicBezTo>
                    <a:cubicBezTo>
                      <a:pt x="47" y="29"/>
                      <a:pt x="58" y="25"/>
                      <a:pt x="78" y="25"/>
                    </a:cubicBezTo>
                    <a:cubicBezTo>
                      <a:pt x="78" y="25"/>
                      <a:pt x="120" y="25"/>
                      <a:pt x="120" y="25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53" y="0"/>
                      <a:pt x="45" y="1"/>
                      <a:pt x="37" y="4"/>
                    </a:cubicBezTo>
                    <a:cubicBezTo>
                      <a:pt x="4" y="18"/>
                      <a:pt x="0" y="55"/>
                      <a:pt x="0" y="69"/>
                    </a:cubicBez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9" name="Google Shape;759;p35"/>
            <p:cNvGrpSpPr/>
            <p:nvPr/>
          </p:nvGrpSpPr>
          <p:grpSpPr>
            <a:xfrm>
              <a:off x="320675" y="1625268"/>
              <a:ext cx="879643" cy="461627"/>
              <a:chOff x="320675" y="1625268"/>
              <a:chExt cx="879643" cy="461627"/>
            </a:xfrm>
          </p:grpSpPr>
          <p:sp>
            <p:nvSpPr>
              <p:cNvPr id="760" name="Google Shape;760;p35"/>
              <p:cNvSpPr/>
              <p:nvPr/>
            </p:nvSpPr>
            <p:spPr>
              <a:xfrm>
                <a:off x="320675" y="1636130"/>
                <a:ext cx="309502" cy="45076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73" extrusionOk="0">
                    <a:moveTo>
                      <a:pt x="47" y="118"/>
                    </a:moveTo>
                    <a:cubicBezTo>
                      <a:pt x="41" y="118"/>
                      <a:pt x="36" y="117"/>
                      <a:pt x="31" y="117"/>
                    </a:cubicBezTo>
                    <a:cubicBezTo>
                      <a:pt x="20" y="173"/>
                      <a:pt x="20" y="173"/>
                      <a:pt x="2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6" y="38"/>
                      <a:pt x="29" y="20"/>
                      <a:pt x="32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1" y="12"/>
                      <a:pt x="48" y="23"/>
                      <a:pt x="40" y="48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52" y="21"/>
                      <a:pt x="70" y="0"/>
                      <a:pt x="93" y="0"/>
                    </a:cubicBezTo>
                    <a:cubicBezTo>
                      <a:pt x="110" y="0"/>
                      <a:pt x="119" y="10"/>
                      <a:pt x="119" y="34"/>
                    </a:cubicBezTo>
                    <a:cubicBezTo>
                      <a:pt x="119" y="77"/>
                      <a:pt x="97" y="118"/>
                      <a:pt x="47" y="118"/>
                    </a:cubicBezTo>
                    <a:close/>
                    <a:moveTo>
                      <a:pt x="86" y="17"/>
                    </a:moveTo>
                    <a:cubicBezTo>
                      <a:pt x="65" y="17"/>
                      <a:pt x="41" y="63"/>
                      <a:pt x="36" y="9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39" y="100"/>
                      <a:pt x="46" y="102"/>
                      <a:pt x="51" y="102"/>
                    </a:cubicBezTo>
                    <a:cubicBezTo>
                      <a:pt x="84" y="102"/>
                      <a:pt x="98" y="67"/>
                      <a:pt x="98" y="38"/>
                    </a:cubicBezTo>
                    <a:cubicBezTo>
                      <a:pt x="98" y="23"/>
                      <a:pt x="93" y="17"/>
                      <a:pt x="86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35"/>
              <p:cNvSpPr/>
              <p:nvPr/>
            </p:nvSpPr>
            <p:spPr>
              <a:xfrm>
                <a:off x="668188" y="1636130"/>
                <a:ext cx="282354" cy="30956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9" extrusionOk="0">
                    <a:moveTo>
                      <a:pt x="86" y="116"/>
                    </a:moveTo>
                    <a:cubicBezTo>
                      <a:pt x="66" y="116"/>
                      <a:pt x="66" y="116"/>
                      <a:pt x="66" y="116"/>
                    </a:cubicBezTo>
                    <a:cubicBezTo>
                      <a:pt x="68" y="106"/>
                      <a:pt x="72" y="91"/>
                      <a:pt x="79" y="70"/>
                    </a:cubicBezTo>
                    <a:cubicBezTo>
                      <a:pt x="79" y="70"/>
                      <a:pt x="79" y="70"/>
                      <a:pt x="79" y="70"/>
                    </a:cubicBezTo>
                    <a:cubicBezTo>
                      <a:pt x="70" y="87"/>
                      <a:pt x="53" y="119"/>
                      <a:pt x="25" y="119"/>
                    </a:cubicBezTo>
                    <a:cubicBezTo>
                      <a:pt x="9" y="119"/>
                      <a:pt x="0" y="108"/>
                      <a:pt x="0" y="84"/>
                    </a:cubicBezTo>
                    <a:cubicBezTo>
                      <a:pt x="0" y="42"/>
                      <a:pt x="22" y="0"/>
                      <a:pt x="72" y="0"/>
                    </a:cubicBezTo>
                    <a:cubicBezTo>
                      <a:pt x="85" y="0"/>
                      <a:pt x="97" y="2"/>
                      <a:pt x="107" y="4"/>
                    </a:cubicBezTo>
                    <a:cubicBezTo>
                      <a:pt x="95" y="68"/>
                      <a:pt x="91" y="89"/>
                      <a:pt x="86" y="116"/>
                    </a:cubicBezTo>
                    <a:close/>
                    <a:moveTo>
                      <a:pt x="68" y="17"/>
                    </a:moveTo>
                    <a:cubicBezTo>
                      <a:pt x="34" y="17"/>
                      <a:pt x="21" y="52"/>
                      <a:pt x="21" y="80"/>
                    </a:cubicBezTo>
                    <a:cubicBezTo>
                      <a:pt x="21" y="95"/>
                      <a:pt x="25" y="101"/>
                      <a:pt x="32" y="101"/>
                    </a:cubicBezTo>
                    <a:cubicBezTo>
                      <a:pt x="54" y="101"/>
                      <a:pt x="77" y="55"/>
                      <a:pt x="83" y="28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0" y="17"/>
                      <a:pt x="75" y="17"/>
                      <a:pt x="68" y="17"/>
                    </a:cubicBez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35"/>
              <p:cNvSpPr/>
              <p:nvPr/>
            </p:nvSpPr>
            <p:spPr>
              <a:xfrm>
                <a:off x="993982" y="1625268"/>
                <a:ext cx="206336" cy="3149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120" extrusionOk="0">
                    <a:moveTo>
                      <a:pt x="75" y="24"/>
                    </a:moveTo>
                    <a:cubicBezTo>
                      <a:pt x="54" y="18"/>
                      <a:pt x="31" y="63"/>
                      <a:pt x="25" y="95"/>
                    </a:cubicBezTo>
                    <a:cubicBezTo>
                      <a:pt x="21" y="120"/>
                      <a:pt x="21" y="120"/>
                      <a:pt x="21" y="12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5" y="42"/>
                      <a:pt x="18" y="24"/>
                      <a:pt x="22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16"/>
                      <a:pt x="37" y="2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43" y="21"/>
                      <a:pt x="57" y="0"/>
                      <a:pt x="79" y="4"/>
                    </a:cubicBezTo>
                    <a:lnTo>
                      <a:pt x="75" y="24"/>
                    </a:lnTo>
                    <a:close/>
                  </a:path>
                </a:pathLst>
              </a:custGeom>
              <a:solidFill>
                <a:srgbClr val="55555A"/>
              </a:solidFill>
              <a:ln>
                <a:noFill/>
              </a:ln>
            </p:spPr>
            <p:txBody>
              <a:bodyPr spcFirstLastPara="1" wrap="square" lIns="121900" tIns="60925" rIns="121900" bIns="609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"/>
          <p:cNvSpPr/>
          <p:nvPr/>
        </p:nvSpPr>
        <p:spPr>
          <a:xfrm>
            <a:off x="284162" y="347662"/>
            <a:ext cx="11623675" cy="6315075"/>
          </a:xfrm>
          <a:custGeom>
            <a:avLst/>
            <a:gdLst/>
            <a:ahLst/>
            <a:cxnLst/>
            <a:rect l="l" t="t" r="r" b="b"/>
            <a:pathLst>
              <a:path w="11623675" h="6315075" extrusionOk="0">
                <a:moveTo>
                  <a:pt x="0" y="0"/>
                </a:moveTo>
                <a:lnTo>
                  <a:pt x="11318657" y="0"/>
                </a:lnTo>
                <a:cubicBezTo>
                  <a:pt x="11487114" y="0"/>
                  <a:pt x="11623675" y="136561"/>
                  <a:pt x="11623675" y="305018"/>
                </a:cubicBezTo>
                <a:lnTo>
                  <a:pt x="11623675" y="6315075"/>
                </a:lnTo>
                <a:lnTo>
                  <a:pt x="11623675" y="6315075"/>
                </a:lnTo>
                <a:lnTo>
                  <a:pt x="305018" y="6315075"/>
                </a:lnTo>
                <a:cubicBezTo>
                  <a:pt x="136561" y="6315075"/>
                  <a:pt x="0" y="6178514"/>
                  <a:pt x="0" y="6010057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5F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 txBox="1">
            <a:spLocks noGrp="1"/>
          </p:cNvSpPr>
          <p:nvPr>
            <p:ph type="title"/>
          </p:nvPr>
        </p:nvSpPr>
        <p:spPr>
          <a:xfrm>
            <a:off x="2960687" y="2516187"/>
            <a:ext cx="8545512" cy="158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Exploitation de l’UVE</a:t>
            </a:r>
            <a:b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>
                <a:solidFill>
                  <a:srgbClr val="FFFFFF"/>
                </a:solidFill>
              </a:rPr>
              <a:t>22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2663825" y="2516187"/>
            <a:ext cx="107950" cy="1600200"/>
          </a:xfrm>
          <a:prstGeom prst="roundRect">
            <a:avLst>
              <a:gd name="adj" fmla="val 1077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" descr="Veoli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5737"/>
            <a:ext cx="12192000" cy="77628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"/>
          <p:cNvSpPr/>
          <p:nvPr/>
        </p:nvSpPr>
        <p:spPr>
          <a:xfrm>
            <a:off x="1401762" y="2762250"/>
            <a:ext cx="906462" cy="904875"/>
          </a:xfrm>
          <a:prstGeom prst="ellipse">
            <a:avLst/>
          </a:prstGeom>
          <a:solidFill>
            <a:srgbClr val="55555A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1655762" y="2962275"/>
            <a:ext cx="392112" cy="504825"/>
          </a:xfrm>
          <a:custGeom>
            <a:avLst/>
            <a:gdLst/>
            <a:ahLst/>
            <a:cxnLst/>
            <a:rect l="l" t="t" r="r" b="b"/>
            <a:pathLst>
              <a:path w="112" h="145" extrusionOk="0">
                <a:moveTo>
                  <a:pt x="31" y="7"/>
                </a:moveTo>
                <a:cubicBezTo>
                  <a:pt x="37" y="2"/>
                  <a:pt x="44" y="0"/>
                  <a:pt x="5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77" y="0"/>
                  <a:pt x="80" y="3"/>
                  <a:pt x="80" y="11"/>
                </a:cubicBezTo>
                <a:cubicBezTo>
                  <a:pt x="80" y="122"/>
                  <a:pt x="80" y="122"/>
                  <a:pt x="80" y="122"/>
                </a:cubicBezTo>
                <a:cubicBezTo>
                  <a:pt x="105" y="122"/>
                  <a:pt x="105" y="122"/>
                  <a:pt x="105" y="122"/>
                </a:cubicBezTo>
                <a:cubicBezTo>
                  <a:pt x="111" y="122"/>
                  <a:pt x="112" y="124"/>
                  <a:pt x="112" y="133"/>
                </a:cubicBezTo>
                <a:cubicBezTo>
                  <a:pt x="112" y="143"/>
                  <a:pt x="111" y="145"/>
                  <a:pt x="105" y="145"/>
                </a:cubicBezTo>
                <a:cubicBezTo>
                  <a:pt x="21" y="145"/>
                  <a:pt x="21" y="145"/>
                  <a:pt x="21" y="145"/>
                </a:cubicBezTo>
                <a:cubicBezTo>
                  <a:pt x="16" y="145"/>
                  <a:pt x="14" y="143"/>
                  <a:pt x="14" y="133"/>
                </a:cubicBezTo>
                <a:cubicBezTo>
                  <a:pt x="14" y="124"/>
                  <a:pt x="16" y="122"/>
                  <a:pt x="21" y="122"/>
                </a:cubicBezTo>
                <a:cubicBezTo>
                  <a:pt x="51" y="122"/>
                  <a:pt x="51" y="122"/>
                  <a:pt x="51" y="122"/>
                </a:cubicBezTo>
                <a:cubicBezTo>
                  <a:pt x="51" y="50"/>
                  <a:pt x="51" y="50"/>
                  <a:pt x="51" y="50"/>
                </a:cubicBezTo>
                <a:cubicBezTo>
                  <a:pt x="51" y="41"/>
                  <a:pt x="52" y="33"/>
                  <a:pt x="53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21" y="52"/>
                  <a:pt x="21" y="52"/>
                  <a:pt x="21" y="52"/>
                </a:cubicBezTo>
                <a:cubicBezTo>
                  <a:pt x="18" y="55"/>
                  <a:pt x="13" y="54"/>
                  <a:pt x="7" y="47"/>
                </a:cubicBezTo>
                <a:cubicBezTo>
                  <a:pt x="1" y="40"/>
                  <a:pt x="0" y="35"/>
                  <a:pt x="4" y="32"/>
                </a:cubicBezTo>
                <a:lnTo>
                  <a:pt x="31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16975" y="1545190"/>
            <a:ext cx="6400800" cy="720080"/>
          </a:xfrm>
        </p:spPr>
        <p:txBody>
          <a:bodyPr>
            <a:normAutofit/>
          </a:bodyPr>
          <a:lstStyle/>
          <a:p>
            <a:r>
              <a:rPr lang="fr-FR" sz="2200" b="0" dirty="0">
                <a:solidFill>
                  <a:schemeClr val="tx1"/>
                </a:solidFill>
                <a:latin typeface="Calibri" pitchFamily="34" charset="0"/>
              </a:rPr>
              <a:t>09 </a:t>
            </a:r>
            <a:r>
              <a:rPr lang="fr-FR" sz="1800" b="0" dirty="0">
                <a:solidFill>
                  <a:schemeClr val="tx1"/>
                </a:solidFill>
                <a:latin typeface="Calibri" pitchFamily="34" charset="0"/>
              </a:rPr>
              <a:t>Février 2023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381000"/>
            <a:ext cx="7772400" cy="1103784"/>
          </a:xfrm>
        </p:spPr>
        <p:txBody>
          <a:bodyPr>
            <a:normAutofit/>
          </a:bodyPr>
          <a:lstStyle/>
          <a:p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Commission Suivi de site</a:t>
            </a:r>
            <a:endParaRPr lang="fr-FR" sz="3800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11211" y="2681543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fr-FR" sz="2800" b="1" kern="1200" dirty="0">
                <a:solidFill>
                  <a:prstClr val="white"/>
                </a:solidFill>
                <a:latin typeface="Calibri" pitchFamily="34" charset="0"/>
                <a:ea typeface="+mn-ea"/>
                <a:cs typeface="+mn-cs"/>
              </a:rPr>
              <a:t>SIVERT de l’Est Anjou</a:t>
            </a:r>
          </a:p>
        </p:txBody>
      </p:sp>
      <p:pic>
        <p:nvPicPr>
          <p:cNvPr id="7" name="Image 6" descr="logo siv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513" y="188640"/>
            <a:ext cx="1129449" cy="576064"/>
          </a:xfrm>
          <a:prstGeom prst="rect">
            <a:avLst/>
          </a:prstGeom>
        </p:spPr>
      </p:pic>
      <p:pic>
        <p:nvPicPr>
          <p:cNvPr id="16" name="Image 15" descr="Une image contenant texte, herbe, voie, route&#10;&#10;Description générée automatiquement">
            <a:extLst>
              <a:ext uri="{FF2B5EF4-FFF2-40B4-BE49-F238E27FC236}">
                <a16:creationId xmlns:a16="http://schemas.microsoft.com/office/drawing/2014/main" id="{F3AD221C-D9CE-4089-BE15-760D20441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09" y="3284985"/>
            <a:ext cx="5610383" cy="2882833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2F46DD-51CF-40C0-9F75-E49C28751D1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315200" y="6404984"/>
            <a:ext cx="3044952" cy="365760"/>
          </a:xfrm>
        </p:spPr>
        <p:txBody>
          <a:bodyPr/>
          <a:lstStyle/>
          <a:p>
            <a:pPr>
              <a:buClrTx/>
            </a:pPr>
            <a:r>
              <a:rPr lang="fr-FR" kern="1200" dirty="0">
                <a:latin typeface="Georgia"/>
                <a:ea typeface="+mn-ea"/>
                <a:cs typeface="+mn-cs"/>
              </a:rPr>
              <a:t>09 Février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D555C3-7CF3-4D8C-B829-3AE353A3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A7D1AAAC-4085-4332-B1DB-82027C1A2258}"/>
              </a:ext>
            </a:extLst>
          </p:cNvPr>
          <p:cNvSpPr txBox="1"/>
          <p:nvPr/>
        </p:nvSpPr>
        <p:spPr>
          <a:xfrm>
            <a:off x="1703512" y="1484784"/>
            <a:ext cx="87849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fr-FR" sz="2600" b="1" kern="1200" dirty="0">
                <a:solidFill>
                  <a:srgbClr val="9BBB59">
                    <a:lumMod val="75000"/>
                  </a:srgbClr>
                </a:solidFill>
                <a:latin typeface="Calibri" pitchFamily="34" charset="0"/>
                <a:ea typeface="+mn-ea"/>
                <a:cs typeface="+mn-cs"/>
              </a:rPr>
              <a:t>2 démarches complémentaires : </a:t>
            </a:r>
          </a:p>
          <a:p>
            <a:pPr>
              <a:buClrTx/>
            </a:pPr>
            <a:r>
              <a:rPr lang="fr-FR" sz="2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- L’autocontrôle</a:t>
            </a:r>
          </a:p>
          <a:p>
            <a:pPr>
              <a:buClrTx/>
            </a:pPr>
            <a:r>
              <a:rPr lang="fr-FR" sz="2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- Le plan de suivi (SIVERT)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095E93D-265B-4FF0-B3C3-03F44080E4FF}"/>
              </a:ext>
            </a:extLst>
          </p:cNvPr>
          <p:cNvSpPr/>
          <p:nvPr/>
        </p:nvSpPr>
        <p:spPr>
          <a:xfrm>
            <a:off x="6473044" y="1848322"/>
            <a:ext cx="3816424" cy="14401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fr-FR" sz="18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Excellence environnementale du traitement des fumées : </a:t>
            </a:r>
          </a:p>
          <a:p>
            <a:pPr algn="ctr">
              <a:buClrTx/>
            </a:pPr>
            <a:r>
              <a:rPr lang="fr-FR" sz="1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valeurs d’émission de -20 à -80 % inférieures à celles autorisées par l’arrêté préfectoral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CBA2FC-388F-4C67-AF72-9203E8C30043}"/>
              </a:ext>
            </a:extLst>
          </p:cNvPr>
          <p:cNvSpPr txBox="1"/>
          <p:nvPr/>
        </p:nvSpPr>
        <p:spPr>
          <a:xfrm>
            <a:off x="2351584" y="3319479"/>
            <a:ext cx="6741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fr-FR" sz="2000" u="sng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Plan de suivi - 4 rayons d’action :</a:t>
            </a:r>
          </a:p>
          <a:p>
            <a:pPr>
              <a:buClrTx/>
            </a:pPr>
            <a:endParaRPr lang="fr-FR" sz="2000" u="sng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indent="-342900" algn="just">
              <a:buClrTx/>
              <a:buFontTx/>
              <a:buChar char="-"/>
            </a:pPr>
            <a:r>
              <a:rPr lang="fr-FR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In-situ, les mesures de dioxines en semi-continu </a:t>
            </a:r>
            <a:r>
              <a:rPr lang="fr-FR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(système AMESA)</a:t>
            </a:r>
          </a:p>
          <a:p>
            <a:pPr marL="342900" indent="-342900" algn="just">
              <a:buClrTx/>
              <a:buFontTx/>
              <a:buChar char="-"/>
            </a:pPr>
            <a:r>
              <a:rPr lang="fr-FR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Dans un rayon de 3 km, l’analyse des retombées atmosphérique </a:t>
            </a:r>
            <a:r>
              <a:rPr lang="fr-FR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(jauges </a:t>
            </a:r>
            <a:r>
              <a:rPr lang="fr-FR" sz="20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owen</a:t>
            </a:r>
            <a:r>
              <a:rPr lang="fr-FR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342900" indent="-342900" algn="just">
              <a:buClrTx/>
              <a:buFontTx/>
              <a:buChar char="-"/>
            </a:pPr>
            <a:r>
              <a:rPr lang="fr-FR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Dans un rayon de 10 km, la bio-indication </a:t>
            </a:r>
            <a:r>
              <a:rPr lang="fr-FR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(l’analyse des lichens)</a:t>
            </a:r>
          </a:p>
          <a:p>
            <a:pPr marL="342900" indent="-342900" algn="just">
              <a:buClrTx/>
              <a:buFontTx/>
              <a:buChar char="-"/>
            </a:pPr>
            <a:r>
              <a:rPr lang="fr-FR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Dans les exploitations voisines, l’analyse du </a:t>
            </a:r>
            <a:r>
              <a:rPr lang="fr-FR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lait des vaches</a:t>
            </a:r>
            <a:r>
              <a:rPr lang="fr-FR" sz="20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>
              <a:buClrTx/>
            </a:pPr>
            <a:endParaRPr lang="fr-FR" sz="2000" kern="1200" dirty="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12D591-5AB6-4988-A927-EBD35A98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FA10776-FDB7-4069-AD33-89810DDAFAE1}"/>
              </a:ext>
            </a:extLst>
          </p:cNvPr>
          <p:cNvSpPr txBox="1">
            <a:spLocks/>
          </p:cNvSpPr>
          <p:nvPr/>
        </p:nvSpPr>
        <p:spPr>
          <a:xfrm>
            <a:off x="1703512" y="0"/>
            <a:ext cx="8784976" cy="9875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fr-FR" sz="3600" b="1" dirty="0">
                <a:solidFill>
                  <a:srgbClr val="9BBB59">
                    <a:lumMod val="75000"/>
                  </a:srgbClr>
                </a:solidFill>
                <a:latin typeface="Calibri" pitchFamily="34" charset="0"/>
              </a:rPr>
              <a:t>Plan de suivi UVE</a:t>
            </a:r>
            <a:endParaRPr lang="fr-FR" dirty="0">
              <a:solidFill>
                <a:srgbClr val="9BBB59">
                  <a:shade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21310479"/>
      </p:ext>
    </p:extLst>
  </p:cSld>
  <p:clrMapOvr>
    <a:masterClrMapping/>
  </p:clrMapOvr>
  <p:transition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7F1A77-431B-4581-B7DF-D5B25A5AD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793" y="1603928"/>
            <a:ext cx="3669360" cy="219644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CD1F41-BCC8-4E06-95F4-1918F488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793" y="3924717"/>
            <a:ext cx="3669360" cy="21978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EF4A966-E25B-4665-9493-D63B7F5F7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848" y="1603928"/>
            <a:ext cx="3669360" cy="21964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3E5791F-1DF0-47D2-9641-756D5E0F4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9258" y="3929093"/>
            <a:ext cx="3664465" cy="21935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55883D-99B7-418B-8CB8-49E4820D351C}"/>
              </a:ext>
            </a:extLst>
          </p:cNvPr>
          <p:cNvSpPr/>
          <p:nvPr/>
        </p:nvSpPr>
        <p:spPr>
          <a:xfrm>
            <a:off x="2280793" y="3429000"/>
            <a:ext cx="3669360" cy="236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fr-FR" sz="1800" b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Système AMESA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5F9799-863A-4B3C-9E00-05D012ADDF1C}"/>
              </a:ext>
            </a:extLst>
          </p:cNvPr>
          <p:cNvSpPr/>
          <p:nvPr/>
        </p:nvSpPr>
        <p:spPr>
          <a:xfrm>
            <a:off x="6241847" y="3429000"/>
            <a:ext cx="3669360" cy="236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fr-FR" sz="1800" b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Jauges </a:t>
            </a:r>
            <a:r>
              <a:rPr lang="fr-FR" sz="1800" b="1" kern="1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owen</a:t>
            </a:r>
            <a:endParaRPr lang="fr-FR" sz="18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164411-7A69-46B5-8C56-3F15A4100F80}"/>
              </a:ext>
            </a:extLst>
          </p:cNvPr>
          <p:cNvSpPr/>
          <p:nvPr/>
        </p:nvSpPr>
        <p:spPr>
          <a:xfrm>
            <a:off x="2272562" y="5805264"/>
            <a:ext cx="3669360" cy="236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fr-FR" sz="1800" b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Lichens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EC1F42-F0CB-49C8-ADC4-723C24F9263F}"/>
              </a:ext>
            </a:extLst>
          </p:cNvPr>
          <p:cNvSpPr/>
          <p:nvPr/>
        </p:nvSpPr>
        <p:spPr>
          <a:xfrm>
            <a:off x="6211026" y="5805264"/>
            <a:ext cx="3669360" cy="236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fr-FR" sz="1800" b="1" kern="1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Lait des vaches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AA895D-4A4F-414C-BDB4-E9321CCE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B3EE836-1E5F-400B-ACB4-D34A95BD4903}"/>
              </a:ext>
            </a:extLst>
          </p:cNvPr>
          <p:cNvSpPr txBox="1">
            <a:spLocks/>
          </p:cNvSpPr>
          <p:nvPr/>
        </p:nvSpPr>
        <p:spPr>
          <a:xfrm>
            <a:off x="1710384" y="-169494"/>
            <a:ext cx="8784976" cy="9875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fr-FR" sz="3600" b="1" dirty="0">
                <a:solidFill>
                  <a:srgbClr val="9BBB59">
                    <a:lumMod val="75000"/>
                  </a:srgbClr>
                </a:solidFill>
                <a:latin typeface="Calibri" pitchFamily="34" charset="0"/>
              </a:rPr>
              <a:t>Plan de suivi UVE</a:t>
            </a:r>
            <a:endParaRPr lang="fr-FR" dirty="0">
              <a:solidFill>
                <a:srgbClr val="9BBB59">
                  <a:shade val="75000"/>
                </a:srgbClr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37279639"/>
      </p:ext>
    </p:extLst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95000"/>
            <a:ext cx="8534400" cy="892552"/>
          </a:xfrm>
        </p:spPr>
        <p:txBody>
          <a:bodyPr>
            <a:normAutofit/>
          </a:bodyPr>
          <a:lstStyle/>
          <a:p>
            <a:r>
              <a:rPr lang="fr-FR" sz="3600" dirty="0"/>
              <a:t>Plan Suivi environnemental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F1590E-7D4F-4881-9A57-261A7B49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 dirty="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90668A-1DF3-CFCD-E738-FF48F3F3DF9D}"/>
              </a:ext>
            </a:extLst>
          </p:cNvPr>
          <p:cNvSpPr txBox="1"/>
          <p:nvPr/>
        </p:nvSpPr>
        <p:spPr>
          <a:xfrm>
            <a:off x="3719736" y="146642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fr-FR" sz="24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Carte Emplacements Prélèvements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C5B9B57-D280-A065-822B-5EC56810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37" y="1928093"/>
            <a:ext cx="10797210" cy="44703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BD0500-14B4-1B6B-97A8-6E2AB413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351" y="2251008"/>
            <a:ext cx="1274174" cy="60965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9676" y="20639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Suivi DIOXINES-Prélèvement en semi continu</a:t>
            </a:r>
            <a:endParaRPr lang="fr-FR" sz="3600" dirty="0"/>
          </a:p>
        </p:txBody>
      </p:sp>
      <p:sp>
        <p:nvSpPr>
          <p:cNvPr id="7" name="Rectangle 6"/>
          <p:cNvSpPr/>
          <p:nvPr/>
        </p:nvSpPr>
        <p:spPr>
          <a:xfrm>
            <a:off x="235973" y="5418141"/>
            <a:ext cx="11749549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577BD45-8151-44D8-825D-0428D15A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D3E3BC-ED71-4F79-C1DF-1E097272F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003" y="1009532"/>
            <a:ext cx="8391993" cy="5480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95260"/>
      </p:ext>
    </p:extLst>
  </p:cSld>
  <p:clrMapOvr>
    <a:masterClrMapping/>
  </p:clrMapOvr>
  <p:transition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9676" y="20639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Suivi DIOXINES-Prélèvement en semi continu</a:t>
            </a:r>
            <a:endParaRPr lang="fr-FR" sz="3600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577BD45-8151-44D8-825D-0428D15A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graphicFrame>
        <p:nvGraphicFramePr>
          <p:cNvPr id="6" name="Google Shape;1030;p41">
            <a:extLst>
              <a:ext uri="{FF2B5EF4-FFF2-40B4-BE49-F238E27FC236}">
                <a16:creationId xmlns:a16="http://schemas.microsoft.com/office/drawing/2014/main" id="{B70F9364-34D8-43DB-88D0-605BC2962F71}"/>
              </a:ext>
            </a:extLst>
          </p:cNvPr>
          <p:cNvGraphicFramePr/>
          <p:nvPr/>
        </p:nvGraphicFramePr>
        <p:xfrm>
          <a:off x="2023796" y="2326395"/>
          <a:ext cx="8072400" cy="1435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7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eorgia"/>
                        <a:buNone/>
                      </a:pPr>
                      <a:r>
                        <a:rPr lang="en-US" sz="1500" b="1" i="0" u="none" strike="noStrike" cap="none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Date</a:t>
                      </a:r>
                      <a:endParaRPr sz="1400" u="none" strike="noStrike" cap="none" dirty="0"/>
                    </a:p>
                  </a:txBody>
                  <a:tcPr marL="65300" marR="65300" marT="32650" marB="326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eorgia"/>
                        <a:buNone/>
                      </a:pPr>
                      <a:r>
                        <a:rPr lang="en-US" sz="1500" b="1" i="0" u="none" strike="noStrike" cap="none" dirty="0" err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Valeur</a:t>
                      </a:r>
                      <a:r>
                        <a:rPr lang="en-US" sz="1500" b="1" i="0" u="none" strike="noStrike" cap="none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 </a:t>
                      </a:r>
                      <a:r>
                        <a:rPr lang="en-US" sz="1500" b="1" i="0" u="none" strike="noStrike" cap="none" dirty="0" err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Arrêté</a:t>
                      </a:r>
                      <a:r>
                        <a:rPr lang="en-US" sz="1500" b="1" i="0" u="none" strike="noStrike" cap="none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US" sz="1500" b="1" i="0" u="none" strike="noStrike" cap="none" dirty="0" err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d’exploitation</a:t>
                      </a:r>
                      <a:endParaRPr sz="1400" u="none" strike="noStrike" cap="none" dirty="0"/>
                    </a:p>
                  </a:txBody>
                  <a:tcPr marL="65300" marR="65300" marT="32650" marB="326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eorgia"/>
                        <a:buNone/>
                      </a:pPr>
                      <a:r>
                        <a:rPr lang="en-US" sz="1500" b="1" i="0" u="none" strike="noStrike" cap="none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Valeur U.V.E. </a:t>
                      </a:r>
                      <a:endParaRPr sz="1400" u="none" strike="noStrike" cap="none"/>
                    </a:p>
                  </a:txBody>
                  <a:tcPr marL="65300" marR="65300" marT="32650" marB="326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500"/>
                        <a:buFont typeface="Georgia"/>
                        <a:buNone/>
                      </a:pPr>
                      <a:r>
                        <a:rPr lang="en-US" sz="1500" b="1" i="0" u="none" strike="noStrike" cap="none" dirty="0">
                          <a:solidFill>
                            <a:schemeClr val="accent2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11/01/2022 au 10/01/2023</a:t>
                      </a:r>
                      <a:endParaRPr sz="1400" u="none" strike="noStrike" cap="none" dirty="0"/>
                    </a:p>
                  </a:txBody>
                  <a:tcPr marL="65300" marR="65300" marT="32650" marB="326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500"/>
                        <a:buFont typeface="Georgia"/>
                        <a:buNone/>
                      </a:pPr>
                      <a:r>
                        <a:rPr lang="en-US" sz="1500" b="1" i="0" u="none" strike="noStrike" cap="none" dirty="0">
                          <a:solidFill>
                            <a:srgbClr val="FF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0,08</a:t>
                      </a:r>
                      <a:r>
                        <a:rPr lang="en-US" sz="1500" b="1" i="0" u="none" strike="noStrike" cap="none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ng I-</a:t>
                      </a:r>
                      <a:r>
                        <a:rPr lang="en-US" sz="1500" b="1" i="0" u="none" strike="noStrike" cap="none" dirty="0" err="1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Teq</a:t>
                      </a:r>
                      <a:r>
                        <a:rPr lang="en-US" sz="1500" b="1" i="0" u="none" strike="noStrike" cap="none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/Nm3</a:t>
                      </a:r>
                      <a:endParaRPr sz="1400" u="none" strike="noStrike" cap="none" dirty="0"/>
                    </a:p>
                  </a:txBody>
                  <a:tcPr marL="65300" marR="65300" marT="32650" marB="3265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24B50"/>
                        </a:buClr>
                        <a:buSzPts val="1500"/>
                        <a:buFont typeface="Georgia"/>
                        <a:buNone/>
                      </a:pPr>
                      <a:r>
                        <a:rPr lang="en-US" sz="1500" b="1" i="0" u="none" strike="noStrike" cap="none" dirty="0">
                          <a:solidFill>
                            <a:srgbClr val="224B5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0,0031</a:t>
                      </a:r>
                      <a:r>
                        <a:rPr lang="en-US" sz="1500" b="1" i="0" u="none" strike="noStrike" cap="none" dirty="0">
                          <a:solidFill>
                            <a:schemeClr val="dk1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US" sz="1500" b="1" i="0" u="none" strike="noStrike" cap="none" dirty="0">
                          <a:solidFill>
                            <a:srgbClr val="224B5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ng I-</a:t>
                      </a:r>
                      <a:r>
                        <a:rPr lang="en-US" sz="1500" b="1" i="0" u="none" strike="noStrike" cap="none" dirty="0" err="1">
                          <a:solidFill>
                            <a:srgbClr val="224B5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Teq</a:t>
                      </a:r>
                      <a:r>
                        <a:rPr lang="en-US" sz="1500" b="1" i="0" u="none" strike="noStrike" cap="none" dirty="0">
                          <a:solidFill>
                            <a:srgbClr val="224B5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/Nm3</a:t>
                      </a:r>
                      <a:endParaRPr sz="1400" u="none" strike="noStrike" cap="none" dirty="0"/>
                    </a:p>
                  </a:txBody>
                  <a:tcPr marL="65300" marR="65300" marT="32650" marB="3265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Google Shape;1031;p41">
            <a:extLst>
              <a:ext uri="{FF2B5EF4-FFF2-40B4-BE49-F238E27FC236}">
                <a16:creationId xmlns:a16="http://schemas.microsoft.com/office/drawing/2014/main" id="{070D26E9-B6A3-48A2-90E1-28D078314967}"/>
              </a:ext>
            </a:extLst>
          </p:cNvPr>
          <p:cNvSpPr txBox="1"/>
          <p:nvPr/>
        </p:nvSpPr>
        <p:spPr>
          <a:xfrm>
            <a:off x="2052396" y="3987979"/>
            <a:ext cx="8208962" cy="11699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F7F7F"/>
              </a:buClr>
              <a:buSzPts val="2400"/>
            </a:pPr>
            <a:r>
              <a:rPr lang="en-US" sz="2400" b="1" kern="1200" dirty="0" err="1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Depuis</a:t>
            </a:r>
            <a:r>
              <a:rPr lang="en-US" sz="2400" b="1" kern="1200" dirty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 le </a:t>
            </a:r>
            <a:r>
              <a:rPr lang="en-US" sz="2400" b="1" kern="1200" dirty="0" err="1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démarrage</a:t>
            </a:r>
            <a:r>
              <a:rPr lang="en-US" sz="2400" b="1" kern="1200" dirty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2400" b="1" kern="1200" dirty="0" err="1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l’UVE</a:t>
            </a:r>
            <a:r>
              <a:rPr lang="en-US" sz="2400" b="1" kern="1200" dirty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kern="1200" dirty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(24/10/04 au 10/01/2023)</a:t>
            </a:r>
            <a:r>
              <a:rPr lang="en-US" sz="2800" b="1" kern="1200" dirty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kern="1200" dirty="0">
              <a:solidFill>
                <a:prstClr val="white"/>
              </a:solidFill>
              <a:latin typeface="Arial"/>
              <a:ea typeface="Arial"/>
              <a:cs typeface="Arial"/>
            </a:endParaRPr>
          </a:p>
          <a:p>
            <a:pPr algn="ctr">
              <a:spcBef>
                <a:spcPts val="1400"/>
              </a:spcBef>
              <a:buClr>
                <a:srgbClr val="7F7F7F"/>
              </a:buClr>
              <a:buSzPts val="2800"/>
            </a:pPr>
            <a:r>
              <a:rPr lang="en-US" sz="2800" b="1" kern="1200" dirty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0.007 ng I-</a:t>
            </a:r>
            <a:r>
              <a:rPr lang="en-US" sz="2800" b="1" kern="1200" dirty="0" err="1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Teq</a:t>
            </a:r>
            <a:r>
              <a:rPr lang="en-US" sz="2800" b="1" kern="1200" dirty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/Nm3</a:t>
            </a:r>
            <a:endParaRPr kern="1200" dirty="0"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9676" y="20639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Suivi DIOXINES-Prélèvement en semi continu</a:t>
            </a:r>
            <a:endParaRPr lang="fr-FR" sz="3600" dirty="0"/>
          </a:p>
        </p:txBody>
      </p:sp>
      <p:sp>
        <p:nvSpPr>
          <p:cNvPr id="7" name="Rectangle 6"/>
          <p:cNvSpPr/>
          <p:nvPr/>
        </p:nvSpPr>
        <p:spPr>
          <a:xfrm>
            <a:off x="216310" y="5424602"/>
            <a:ext cx="1174954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577BD45-8151-44D8-825D-0428D15A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E4594B-6510-EE80-4AB0-3672E76F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965346"/>
            <a:ext cx="8096500" cy="5319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612422"/>
      </p:ext>
    </p:extLst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69676" y="20639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Suivi DIOXINES-Prélèvement en semi continu</a:t>
            </a:r>
            <a:endParaRPr lang="fr-FR" sz="3600" dirty="0"/>
          </a:p>
        </p:txBody>
      </p:sp>
      <p:sp>
        <p:nvSpPr>
          <p:cNvPr id="7" name="Rectangle 6"/>
          <p:cNvSpPr/>
          <p:nvPr/>
        </p:nvSpPr>
        <p:spPr>
          <a:xfrm>
            <a:off x="255639" y="5418141"/>
            <a:ext cx="11739715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577BD45-8151-44D8-825D-0428D15A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 dirty="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E8B281-37B5-EFB7-36BF-F246BA327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676" y="1009532"/>
            <a:ext cx="8460432" cy="5266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507813"/>
      </p:ext>
    </p:extLst>
  </p:cSld>
  <p:clrMapOvr>
    <a:masterClrMapping/>
  </p:clrMapOvr>
  <p:transition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332656"/>
            <a:ext cx="8534400" cy="758952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Suivi retombées atmosphériques</a:t>
            </a:r>
            <a:b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fr-FR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Cones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Owen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216309" y="5418141"/>
            <a:ext cx="11769213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075E86D-F5CB-5DC3-92D5-3821E948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87" y="1036524"/>
            <a:ext cx="8197688" cy="53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25447"/>
      </p:ext>
    </p:extLst>
  </p:cSld>
  <p:clrMapOvr>
    <a:masterClrMapping/>
  </p:clrMapOvr>
  <p:transition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237650"/>
            <a:ext cx="8534400" cy="758952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Suivi retombées atmosphériques</a:t>
            </a:r>
            <a:b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fr-FR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Cones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Owen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226142" y="5418141"/>
            <a:ext cx="1173971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8" name="Google Shape;1104;p50">
            <a:extLst>
              <a:ext uri="{FF2B5EF4-FFF2-40B4-BE49-F238E27FC236}">
                <a16:creationId xmlns:a16="http://schemas.microsoft.com/office/drawing/2014/main" id="{98F8BF7F-0766-42FD-9E60-3A51A7031D46}"/>
              </a:ext>
            </a:extLst>
          </p:cNvPr>
          <p:cNvSpPr txBox="1"/>
          <p:nvPr/>
        </p:nvSpPr>
        <p:spPr>
          <a:xfrm>
            <a:off x="1825752" y="1753423"/>
            <a:ext cx="8640960" cy="36933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buClr>
                <a:prstClr val="black"/>
              </a:buClr>
              <a:buSzPts val="1800"/>
            </a:pP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Définition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avec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Limite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de Quantification et sans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Limite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de Quantification (LQ)</a:t>
            </a:r>
            <a:endParaRPr kern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just">
              <a:buClr>
                <a:prstClr val="black"/>
              </a:buClr>
              <a:buSzPts val="1800"/>
            </a:pPr>
            <a:endParaRPr sz="1800" kern="1200" dirty="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algn="just">
              <a:buClr>
                <a:prstClr val="black"/>
              </a:buClr>
              <a:buSzPts val="1800"/>
            </a:pP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Appareil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de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mesure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dispose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d'une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limite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de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détection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(3x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bdf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) et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d'une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limite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de quantification (10xbdf),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normes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EN 1948 -2 et 3.</a:t>
            </a:r>
            <a:endParaRPr kern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just">
              <a:buClr>
                <a:prstClr val="black"/>
              </a:buClr>
              <a:buSzPts val="1800"/>
            </a:pPr>
            <a:endParaRPr sz="1800" kern="1200" dirty="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algn="just">
              <a:buClr>
                <a:prstClr val="black"/>
              </a:buClr>
              <a:buSzPts val="1800"/>
            </a:pP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Avec LQ :</a:t>
            </a:r>
            <a:endParaRPr kern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just">
              <a:buClr>
                <a:prstClr val="black"/>
              </a:buClr>
              <a:buSzPts val="1800"/>
            </a:pP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On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somme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les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limites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de quantification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quand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l'appareil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n'est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pas en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capacité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de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mesurer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une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valeur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. La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valeur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réelle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se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situe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entre 0 et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cette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valeur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maximale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.</a:t>
            </a:r>
            <a:endParaRPr kern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just">
              <a:buClr>
                <a:prstClr val="black"/>
              </a:buClr>
              <a:buSzPts val="1800"/>
            </a:pPr>
            <a:endParaRPr sz="1800" kern="1200" dirty="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algn="just">
              <a:buClr>
                <a:prstClr val="black"/>
              </a:buClr>
              <a:buSzPts val="1800"/>
            </a:pP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Sans LQ :</a:t>
            </a:r>
            <a:endParaRPr kern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just">
              <a:buClr>
                <a:prstClr val="black"/>
              </a:buClr>
              <a:buSzPts val="1800"/>
            </a:pP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On ne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somme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que les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valeurs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réellement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mesurées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.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Lorsque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la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mesure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est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inférieure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au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seuil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de quantification on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considère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la </a:t>
            </a:r>
            <a:r>
              <a:rPr lang="en-US" sz="1800" kern="1200" dirty="0" err="1">
                <a:solidFill>
                  <a:prstClr val="black"/>
                </a:solidFill>
                <a:latin typeface="Arial"/>
                <a:ea typeface="Arial"/>
                <a:cs typeface="Arial"/>
              </a:rPr>
              <a:t>mesure</a:t>
            </a:r>
            <a:r>
              <a:rPr lang="en-US" sz="1800" kern="1200" dirty="0">
                <a:solidFill>
                  <a:prstClr val="black"/>
                </a:solidFill>
                <a:latin typeface="Arial"/>
                <a:ea typeface="Arial"/>
                <a:cs typeface="Arial"/>
              </a:rPr>
              <a:t> non quantifiable.</a:t>
            </a:r>
            <a:endParaRPr kern="12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buClr>
                <a:prstClr val="black"/>
              </a:buClr>
              <a:buSzPts val="1800"/>
            </a:pPr>
            <a:endParaRPr sz="1800" kern="1200" dirty="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677785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"/>
          <p:cNvSpPr txBox="1"/>
          <p:nvPr/>
        </p:nvSpPr>
        <p:spPr>
          <a:xfrm>
            <a:off x="11277600" y="6527800"/>
            <a:ext cx="5651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142875" y="165100"/>
            <a:ext cx="61912" cy="850900"/>
          </a:xfrm>
          <a:prstGeom prst="roundRect">
            <a:avLst>
              <a:gd name="adj" fmla="val 108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"/>
          <p:cNvSpPr txBox="1">
            <a:spLocks noGrp="1"/>
          </p:cNvSpPr>
          <p:nvPr>
            <p:ph type="title"/>
          </p:nvPr>
        </p:nvSpPr>
        <p:spPr>
          <a:xfrm>
            <a:off x="239698" y="165100"/>
            <a:ext cx="7279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 b="1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1.1 Déchets réceptionnés sur l’UVE en 2022</a:t>
            </a:r>
            <a:endParaRPr/>
          </a:p>
        </p:txBody>
      </p:sp>
      <p:sp>
        <p:nvSpPr>
          <p:cNvPr id="232" name="Google Shape;232;p4"/>
          <p:cNvSpPr txBox="1"/>
          <p:nvPr/>
        </p:nvSpPr>
        <p:spPr>
          <a:xfrm>
            <a:off x="5424487" y="4005262"/>
            <a:ext cx="57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"/>
          <p:cNvSpPr txBox="1"/>
          <p:nvPr/>
        </p:nvSpPr>
        <p:spPr>
          <a:xfrm>
            <a:off x="6781075" y="1016012"/>
            <a:ext cx="518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Rappel de l’historique 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"/>
          <p:cNvSpPr txBox="1"/>
          <p:nvPr/>
        </p:nvSpPr>
        <p:spPr>
          <a:xfrm>
            <a:off x="6874675" y="4842450"/>
            <a:ext cx="518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SAVED (Veolia) titulaire de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Délégation de Service Publique [DSP]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de l’arrêté d’autorisation d’exploiter.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075" y="1841162"/>
            <a:ext cx="5372101" cy="30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75" y="1841150"/>
            <a:ext cx="6479025" cy="4006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"/>
          <p:cNvSpPr txBox="1"/>
          <p:nvPr/>
        </p:nvSpPr>
        <p:spPr>
          <a:xfrm>
            <a:off x="204775" y="1016000"/>
            <a:ext cx="5940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L’UVE a réceptionné  </a:t>
            </a:r>
            <a:r>
              <a:rPr lang="en-US" sz="1800" b="1"/>
              <a:t>114 456</a:t>
            </a:r>
            <a:r>
              <a:rPr lang="en-US" sz="1800"/>
              <a:t> tonnes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237650"/>
            <a:ext cx="8534400" cy="758952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Suivi retombées atmosphériques</a:t>
            </a:r>
            <a:b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fr-FR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Cones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Owen –sans </a:t>
            </a:r>
            <a:r>
              <a:rPr lang="fr-FR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Lq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206477" y="5488164"/>
            <a:ext cx="11788875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E9A385-7ECC-4155-8129-71461960B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7487" y="349919"/>
            <a:ext cx="1782630" cy="240336"/>
          </a:xfrm>
        </p:spPr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21 Février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E5C535-DC22-D3B3-E03D-9B2738827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959990"/>
            <a:ext cx="8408961" cy="5522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Google Shape;1086;p48">
            <a:extLst>
              <a:ext uri="{FF2B5EF4-FFF2-40B4-BE49-F238E27FC236}">
                <a16:creationId xmlns:a16="http://schemas.microsoft.com/office/drawing/2014/main" id="{2C030452-3C59-408E-AFC0-F4CABBA3A8CB}"/>
              </a:ext>
            </a:extLst>
          </p:cNvPr>
          <p:cNvSpPr/>
          <p:nvPr/>
        </p:nvSpPr>
        <p:spPr>
          <a:xfrm rot="5400000">
            <a:off x="1100459" y="3585112"/>
            <a:ext cx="4170362" cy="431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>
              <a:buClrTx/>
            </a:pPr>
            <a:r>
              <a:rPr sz="1800" kern="1200" dirty="0">
                <a:ln w="12700" cap="flat" cmpd="sng">
                  <a:solidFill>
                    <a:prstClr val="black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Etat des </a:t>
            </a:r>
            <a:r>
              <a:rPr sz="1800" kern="1200" dirty="0" err="1">
                <a:ln w="12700" cap="flat" cmpd="sng">
                  <a:solidFill>
                    <a:prstClr val="black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lieux</a:t>
            </a:r>
            <a:r>
              <a:rPr sz="1800" kern="1200" dirty="0">
                <a:ln w="12700" cap="flat" cmpd="sng">
                  <a:solidFill>
                    <a:prstClr val="black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</a:p>
        </p:txBody>
      </p:sp>
      <p:cxnSp>
        <p:nvCxnSpPr>
          <p:cNvPr id="10" name="Google Shape;1085;p48">
            <a:extLst>
              <a:ext uri="{FF2B5EF4-FFF2-40B4-BE49-F238E27FC236}">
                <a16:creationId xmlns:a16="http://schemas.microsoft.com/office/drawing/2014/main" id="{042D6CD6-A36F-48A3-B41B-E038FB37507E}"/>
              </a:ext>
            </a:extLst>
          </p:cNvPr>
          <p:cNvCxnSpPr>
            <a:cxnSpLocks/>
          </p:cNvCxnSpPr>
          <p:nvPr/>
        </p:nvCxnSpPr>
        <p:spPr>
          <a:xfrm flipV="1">
            <a:off x="4271511" y="1340769"/>
            <a:ext cx="0" cy="4785449"/>
          </a:xfrm>
          <a:prstGeom prst="straightConnector1">
            <a:avLst/>
          </a:prstGeom>
          <a:noFill/>
          <a:ln w="25400" cap="flat" cmpd="sng">
            <a:solidFill>
              <a:srgbClr val="3333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F16B0C67-8C14-2951-CD14-D3F7E3614F97}"/>
              </a:ext>
            </a:extLst>
          </p:cNvPr>
          <p:cNvSpPr txBox="1"/>
          <p:nvPr/>
        </p:nvSpPr>
        <p:spPr>
          <a:xfrm>
            <a:off x="4527306" y="2132857"/>
            <a:ext cx="399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fr-FR" sz="1800" b="1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Période du 14 janvier 2022 au 10 Novembre 2022</a:t>
            </a:r>
          </a:p>
        </p:txBody>
      </p:sp>
    </p:spTree>
    <p:extLst>
      <p:ext uri="{BB962C8B-B14F-4D97-AF65-F5344CB8AC3E}">
        <p14:creationId xmlns:p14="http://schemas.microsoft.com/office/powerpoint/2010/main" val="90027892"/>
      </p:ext>
    </p:extLst>
  </p:cSld>
  <p:clrMapOvr>
    <a:masterClrMapping/>
  </p:clrMapOvr>
  <p:transition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237651"/>
            <a:ext cx="8592641" cy="709099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Suivi retombées atmosphériques</a:t>
            </a:r>
            <a:b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fr-FR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Cones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Owen –avec </a:t>
            </a:r>
            <a:r>
              <a:rPr lang="fr-FR" sz="2800" b="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Lq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245806" y="5406193"/>
            <a:ext cx="1172005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E9A385-7ECC-4155-8129-71461960B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7487" y="349919"/>
            <a:ext cx="1782630" cy="240336"/>
          </a:xfrm>
        </p:spPr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21 Février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7D61B8-8EF8-CD1C-1074-0C48D7A3F125}"/>
              </a:ext>
            </a:extLst>
          </p:cNvPr>
          <p:cNvSpPr txBox="1"/>
          <p:nvPr/>
        </p:nvSpPr>
        <p:spPr>
          <a:xfrm>
            <a:off x="2855640" y="572806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fr-FR" sz="12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Pas de valeurs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5445D7-49D2-43D9-B8F4-2E7BFBC4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895" y="1059018"/>
            <a:ext cx="8463293" cy="5563629"/>
          </a:xfrm>
          <a:prstGeom prst="round2DiagRect">
            <a:avLst>
              <a:gd name="adj1" fmla="val 149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8B6352-502D-35A5-E1A2-A25B46F054F8}"/>
              </a:ext>
            </a:extLst>
          </p:cNvPr>
          <p:cNvSpPr txBox="1"/>
          <p:nvPr/>
        </p:nvSpPr>
        <p:spPr>
          <a:xfrm>
            <a:off x="2711624" y="2628447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fr-FR" sz="1800" b="1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Période du 14 janvier 2022 au 10 Novembre 2022</a:t>
            </a:r>
          </a:p>
        </p:txBody>
      </p:sp>
    </p:spTree>
    <p:extLst>
      <p:ext uri="{BB962C8B-B14F-4D97-AF65-F5344CB8AC3E}">
        <p14:creationId xmlns:p14="http://schemas.microsoft.com/office/powerpoint/2010/main" val="1530053333"/>
      </p:ext>
    </p:extLst>
  </p:cSld>
  <p:clrMapOvr>
    <a:masterClrMapping/>
  </p:clrMapOvr>
  <p:transition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237650"/>
            <a:ext cx="8534400" cy="758952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BIO INDICATION</a:t>
            </a:r>
            <a:endParaRPr lang="fr-FR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 dirty="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graphicFrame>
        <p:nvGraphicFramePr>
          <p:cNvPr id="10" name="Google Shape;1111;p51">
            <a:extLst>
              <a:ext uri="{FF2B5EF4-FFF2-40B4-BE49-F238E27FC236}">
                <a16:creationId xmlns:a16="http://schemas.microsoft.com/office/drawing/2014/main" id="{BB1B85A1-394A-458C-B7F2-3BC59F991685}"/>
              </a:ext>
            </a:extLst>
          </p:cNvPr>
          <p:cNvGraphicFramePr/>
          <p:nvPr/>
        </p:nvGraphicFramePr>
        <p:xfrm>
          <a:off x="4079590" y="4870733"/>
          <a:ext cx="3960812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960812" imgH="1223962" progId="Excel.Sheet.8">
                  <p:embed/>
                </p:oleObj>
              </mc:Choice>
              <mc:Fallback>
                <p:oleObj r:id="rId3" imgW="3960812" imgH="1223962" progId="Excel.Sheet.8">
                  <p:embed/>
                  <p:pic>
                    <p:nvPicPr>
                      <p:cNvPr id="10" name="Google Shape;1111;p51">
                        <a:extLst>
                          <a:ext uri="{FF2B5EF4-FFF2-40B4-BE49-F238E27FC236}">
                            <a16:creationId xmlns:a16="http://schemas.microsoft.com/office/drawing/2014/main" id="{BB1B85A1-394A-458C-B7F2-3BC59F991685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079590" y="4870733"/>
                        <a:ext cx="3960812" cy="122396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4EE1E963-95F0-4B9E-8E66-2B5C6C0F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04" y="11540036"/>
            <a:ext cx="1066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F1771E-57DB-B84E-4145-DE7ED2A09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876" y="2713966"/>
            <a:ext cx="8836152" cy="170950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EE1E963-95F0-4B9E-8E66-2B5C6C0F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752" y="2740711"/>
            <a:ext cx="864096" cy="4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F3F645-A151-23D5-E6D6-463B7BE08ED9}"/>
              </a:ext>
            </a:extLst>
          </p:cNvPr>
          <p:cNvSpPr txBox="1"/>
          <p:nvPr/>
        </p:nvSpPr>
        <p:spPr>
          <a:xfrm>
            <a:off x="2689848" y="1516932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fr-FR" sz="18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Rappel valeurs 2019 à 2021</a:t>
            </a:r>
          </a:p>
          <a:p>
            <a:pPr>
              <a:buClrTx/>
            </a:pPr>
            <a:r>
              <a:rPr lang="fr-FR" sz="18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Prélèvements 2022 réalisés fin 2022</a:t>
            </a:r>
          </a:p>
          <a:p>
            <a:pPr>
              <a:buClrTx/>
            </a:pPr>
            <a:r>
              <a:rPr lang="fr-FR" sz="1800" kern="1200" dirty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t>Résultats en cours de finalisation</a:t>
            </a:r>
          </a:p>
        </p:txBody>
      </p:sp>
    </p:spTree>
    <p:extLst>
      <p:ext uri="{BB962C8B-B14F-4D97-AF65-F5344CB8AC3E}">
        <p14:creationId xmlns:p14="http://schemas.microsoft.com/office/powerpoint/2010/main" val="3353886058"/>
      </p:ext>
    </p:extLst>
  </p:cSld>
  <p:clrMapOvr>
    <a:masterClrMapping/>
  </p:clrMapOvr>
  <p:transition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237650"/>
            <a:ext cx="8534400" cy="527054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BIO INDICATION - DIOXINES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206477" y="5418141"/>
            <a:ext cx="1177904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E9A385-7ECC-4155-8129-71461960B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404984"/>
            <a:ext cx="3044952" cy="365760"/>
          </a:xfrm>
        </p:spPr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21 Février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220229E-C559-433C-8EC4-D0D2FC6FB949}"/>
              </a:ext>
            </a:extLst>
          </p:cNvPr>
          <p:cNvGraphicFramePr>
            <a:graphicFrameLocks noGrp="1"/>
          </p:cNvGraphicFramePr>
          <p:nvPr/>
        </p:nvGraphicFramePr>
        <p:xfrm>
          <a:off x="1825752" y="719589"/>
          <a:ext cx="8662736" cy="5659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7389055"/>
      </p:ext>
    </p:extLst>
  </p:cSld>
  <p:clrMapOvr>
    <a:masterClrMapping/>
  </p:clrMapOvr>
  <p:transition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237650"/>
            <a:ext cx="8534400" cy="527054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BIO INDICATION - DIOXINES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1631504" y="5418141"/>
            <a:ext cx="885698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graphicFrame>
        <p:nvGraphicFramePr>
          <p:cNvPr id="9" name="Google Shape;1123;p53">
            <a:extLst>
              <a:ext uri="{FF2B5EF4-FFF2-40B4-BE49-F238E27FC236}">
                <a16:creationId xmlns:a16="http://schemas.microsoft.com/office/drawing/2014/main" id="{0B950D28-065E-4A53-B1F7-65B6CAF46C10}"/>
              </a:ext>
            </a:extLst>
          </p:cNvPr>
          <p:cNvGraphicFramePr/>
          <p:nvPr/>
        </p:nvGraphicFramePr>
        <p:xfrm>
          <a:off x="1991545" y="771257"/>
          <a:ext cx="8070679" cy="5592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556625" imgH="6048375" progId="Acrobat.Document.DC">
                  <p:embed/>
                </p:oleObj>
              </mc:Choice>
              <mc:Fallback>
                <p:oleObj name="Acrobat Document" r:id="rId3" imgW="8556625" imgH="6048375" progId="Acrobat.Document.DC">
                  <p:embed/>
                  <p:pic>
                    <p:nvPicPr>
                      <p:cNvPr id="9" name="Google Shape;1123;p53">
                        <a:extLst>
                          <a:ext uri="{FF2B5EF4-FFF2-40B4-BE49-F238E27FC236}">
                            <a16:creationId xmlns:a16="http://schemas.microsoft.com/office/drawing/2014/main" id="{0B950D28-065E-4A53-B1F7-65B6CAF46C10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1991545" y="771257"/>
                        <a:ext cx="8070679" cy="5592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1836268"/>
      </p:ext>
    </p:extLst>
  </p:cSld>
  <p:clrMapOvr>
    <a:masterClrMapping/>
  </p:clrMapOvr>
  <p:transition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237650"/>
            <a:ext cx="8534400" cy="527054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BIO INDICATION - IGQA®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226142" y="5418141"/>
            <a:ext cx="11749548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8" name="Google Shape;1130;p54">
            <a:extLst>
              <a:ext uri="{FF2B5EF4-FFF2-40B4-BE49-F238E27FC236}">
                <a16:creationId xmlns:a16="http://schemas.microsoft.com/office/drawing/2014/main" id="{6C00EEF9-86B7-4A73-A070-8A4084134CEE}"/>
              </a:ext>
            </a:extLst>
          </p:cNvPr>
          <p:cNvSpPr txBox="1"/>
          <p:nvPr/>
        </p:nvSpPr>
        <p:spPr>
          <a:xfrm>
            <a:off x="1825752" y="1933622"/>
            <a:ext cx="576064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B0F0"/>
              </a:buClr>
              <a:buSzPts val="1800"/>
            </a:pP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Indice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 global de la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qualité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 de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l'air</a:t>
            </a:r>
            <a:endParaRPr kern="1200" dirty="0"/>
          </a:p>
          <a:p>
            <a:pPr>
              <a:buClr>
                <a:prstClr val="black"/>
              </a:buClr>
              <a:buSzPts val="1800"/>
            </a:pPr>
            <a:endParaRPr sz="1800" b="1" kern="1200" dirty="0">
              <a:solidFill>
                <a:srgbClr val="00B0F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B0F0"/>
              </a:buClr>
              <a:buSzPts val="1800"/>
            </a:pP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Cartographie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réalisée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 en 2003 (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état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 des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lieux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)</a:t>
            </a:r>
            <a:endParaRPr kern="1200" dirty="0"/>
          </a:p>
          <a:p>
            <a:pPr>
              <a:buClr>
                <a:prstClr val="black"/>
              </a:buClr>
              <a:buSzPts val="1800"/>
            </a:pPr>
            <a:endParaRPr sz="1800" b="1" kern="1200" dirty="0">
              <a:solidFill>
                <a:srgbClr val="00B0F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B0F0"/>
              </a:buClr>
              <a:buSzPts val="1800"/>
            </a:pP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 points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suivis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tous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 les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ans</a:t>
            </a:r>
            <a:endParaRPr kern="1200" dirty="0"/>
          </a:p>
          <a:p>
            <a:pPr>
              <a:buClr>
                <a:prstClr val="black"/>
              </a:buClr>
              <a:buSzPts val="1800"/>
            </a:pPr>
            <a:endParaRPr sz="1800" b="1" kern="1200" dirty="0">
              <a:solidFill>
                <a:srgbClr val="00B0F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buClr>
                <a:srgbClr val="00B0F0"/>
              </a:buClr>
              <a:buSzPts val="1800"/>
            </a:pPr>
            <a:r>
              <a:rPr lang="en-US" sz="1800" b="1" kern="1200" dirty="0">
                <a:solidFill>
                  <a:srgbClr val="00B0F0"/>
                </a:solidFill>
                <a:latin typeface="Arial Rounded"/>
                <a:sym typeface="Arial Rounded"/>
              </a:rPr>
              <a:t>Nouvelle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sym typeface="Arial Rounded"/>
              </a:rPr>
              <a:t>actualisation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sym typeface="Arial Rounded"/>
              </a:rPr>
              <a:t>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sym typeface="Arial Rounded"/>
              </a:rPr>
              <a:t>prévue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sym typeface="Arial Rounded"/>
              </a:rPr>
              <a:t> </a:t>
            </a:r>
            <a:r>
              <a:rPr lang="en-US" sz="1800" b="1" kern="1200" dirty="0" err="1">
                <a:solidFill>
                  <a:srgbClr val="00B0F0"/>
                </a:solidFill>
                <a:latin typeface="Arial Rounded"/>
                <a:sym typeface="Arial Rounded"/>
              </a:rPr>
              <a:t>en</a:t>
            </a:r>
            <a:r>
              <a:rPr lang="en-US" sz="1800" b="1" kern="1200" dirty="0">
                <a:solidFill>
                  <a:srgbClr val="00B0F0"/>
                </a:solidFill>
                <a:latin typeface="Arial Rounded"/>
                <a:sym typeface="Arial Rounded"/>
              </a:rPr>
              <a:t> 2023</a:t>
            </a:r>
            <a:endParaRPr sz="1800" kern="1200" dirty="0"/>
          </a:p>
          <a:p>
            <a:pPr>
              <a:buSzPts val="1800"/>
            </a:pPr>
            <a:endParaRPr sz="1800" b="1" kern="1200" dirty="0">
              <a:solidFill>
                <a:srgbClr val="00B0F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1131;p54" descr="P1050782">
            <a:extLst>
              <a:ext uri="{FF2B5EF4-FFF2-40B4-BE49-F238E27FC236}">
                <a16:creationId xmlns:a16="http://schemas.microsoft.com/office/drawing/2014/main" id="{9CAC20B2-F1AC-4733-8E08-6D1066C286D6}"/>
              </a:ext>
            </a:extLst>
          </p:cNvPr>
          <p:cNvSpPr txBox="1"/>
          <p:nvPr/>
        </p:nvSpPr>
        <p:spPr>
          <a:xfrm>
            <a:off x="8744179" y="1772816"/>
            <a:ext cx="2892425" cy="28797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endParaRPr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16602"/>
      </p:ext>
    </p:extLst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5752" y="237650"/>
            <a:ext cx="8534400" cy="527054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BIO INDICATION - IGQA®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255639" y="5418141"/>
            <a:ext cx="11720051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fr-FR" sz="1800" kern="1200">
              <a:solidFill>
                <a:prstClr val="white"/>
              </a:solidFill>
              <a:latin typeface="Georgia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F03C9-E02E-475F-A2D9-CEEA2B98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graphicFrame>
        <p:nvGraphicFramePr>
          <p:cNvPr id="9" name="Google Shape;1136;p55">
            <a:extLst>
              <a:ext uri="{FF2B5EF4-FFF2-40B4-BE49-F238E27FC236}">
                <a16:creationId xmlns:a16="http://schemas.microsoft.com/office/drawing/2014/main" id="{5AB1B79F-381B-45FF-BC10-AFFCC0AB7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321166"/>
              </p:ext>
            </p:extLst>
          </p:nvPr>
        </p:nvGraphicFramePr>
        <p:xfrm>
          <a:off x="1907458" y="648929"/>
          <a:ext cx="8437846" cy="5730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432925" imgH="6667500" progId="Acrobat.Document.DC">
                  <p:embed/>
                </p:oleObj>
              </mc:Choice>
              <mc:Fallback>
                <p:oleObj name="Acrobat Document" r:id="rId3" imgW="9432925" imgH="6667500" progId="Acrobat.Document.DC">
                  <p:embed/>
                  <p:pic>
                    <p:nvPicPr>
                      <p:cNvPr id="9" name="Google Shape;1136;p55">
                        <a:extLst>
                          <a:ext uri="{FF2B5EF4-FFF2-40B4-BE49-F238E27FC236}">
                            <a16:creationId xmlns:a16="http://schemas.microsoft.com/office/drawing/2014/main" id="{5AB1B79F-381B-45FF-BC10-AFFCC0AB74FB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1907458" y="648929"/>
                        <a:ext cx="8437846" cy="5730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2184602"/>
      </p:ext>
    </p:extLst>
  </p:cSld>
  <p:clrMapOvr>
    <a:masterClrMapping/>
  </p:clrMapOvr>
  <p:transition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03512" y="0"/>
            <a:ext cx="8784976" cy="987552"/>
          </a:xfrm>
        </p:spPr>
        <p:txBody>
          <a:bodyPr/>
          <a:lstStyle/>
          <a:p>
            <a:r>
              <a:rPr lang="fr-FR" sz="36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Analyse du lait (rayon 7Km)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C4C3C1-F516-4856-AE8E-41D2CDC1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ABB8EEB-8991-4075-9D1F-6556C2B61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667873"/>
              </p:ext>
            </p:extLst>
          </p:nvPr>
        </p:nvGraphicFramePr>
        <p:xfrm>
          <a:off x="2880852" y="5247880"/>
          <a:ext cx="7057201" cy="638072"/>
        </p:xfrm>
        <a:graphic>
          <a:graphicData uri="http://schemas.openxmlformats.org/drawingml/2006/table">
            <a:tbl>
              <a:tblPr/>
              <a:tblGrid>
                <a:gridCol w="1638907">
                  <a:extLst>
                    <a:ext uri="{9D8B030D-6E8A-4147-A177-3AD203B41FA5}">
                      <a16:colId xmlns:a16="http://schemas.microsoft.com/office/drawing/2014/main" val="2516898481"/>
                    </a:ext>
                  </a:extLst>
                </a:gridCol>
                <a:gridCol w="4025383">
                  <a:extLst>
                    <a:ext uri="{9D8B030D-6E8A-4147-A177-3AD203B41FA5}">
                      <a16:colId xmlns:a16="http://schemas.microsoft.com/office/drawing/2014/main" val="2388792468"/>
                    </a:ext>
                  </a:extLst>
                </a:gridCol>
                <a:gridCol w="702845">
                  <a:extLst>
                    <a:ext uri="{9D8B030D-6E8A-4147-A177-3AD203B41FA5}">
                      <a16:colId xmlns:a16="http://schemas.microsoft.com/office/drawing/2014/main" val="1730068803"/>
                    </a:ext>
                  </a:extLst>
                </a:gridCol>
                <a:gridCol w="690066">
                  <a:extLst>
                    <a:ext uri="{9D8B030D-6E8A-4147-A177-3AD203B41FA5}">
                      <a16:colId xmlns:a16="http://schemas.microsoft.com/office/drawing/2014/main" val="3290035938"/>
                    </a:ext>
                  </a:extLst>
                </a:gridCol>
              </a:tblGrid>
              <a:tr h="15566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Arrêt de l'exploitation, remplacée par l'exploitation des grands ormeaux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585800"/>
                  </a:ext>
                </a:extLst>
              </a:tr>
              <a:tr h="47614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**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Création d'une GAEC avec une autre exploitation, le troupeau a été déplacée. L'exploitation du Teil a été choisie car elle se trouve également sur l'axe M' des retombées atmosphériques et a proximité de l'UVE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429044"/>
                  </a:ext>
                </a:extLst>
              </a:tr>
            </a:tbl>
          </a:graphicData>
        </a:graphic>
      </p:graphicFrame>
      <p:graphicFrame>
        <p:nvGraphicFramePr>
          <p:cNvPr id="9" name="Google Shape;1143;p56">
            <a:extLst>
              <a:ext uri="{FF2B5EF4-FFF2-40B4-BE49-F238E27FC236}">
                <a16:creationId xmlns:a16="http://schemas.microsoft.com/office/drawing/2014/main" id="{260DA12E-F5C9-40E2-A244-06119C724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046520"/>
              </p:ext>
            </p:extLst>
          </p:nvPr>
        </p:nvGraphicFramePr>
        <p:xfrm>
          <a:off x="438333" y="1639255"/>
          <a:ext cx="1872208" cy="1634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47825" imgH="1366837" progId="Excel.Sheet.8">
                  <p:embed/>
                </p:oleObj>
              </mc:Choice>
              <mc:Fallback>
                <p:oleObj r:id="rId3" imgW="1647825" imgH="1366837" progId="Excel.Sheet.8">
                  <p:embed/>
                  <p:pic>
                    <p:nvPicPr>
                      <p:cNvPr id="9" name="Google Shape;1143;p56">
                        <a:extLst>
                          <a:ext uri="{FF2B5EF4-FFF2-40B4-BE49-F238E27FC236}">
                            <a16:creationId xmlns:a16="http://schemas.microsoft.com/office/drawing/2014/main" id="{260DA12E-F5C9-40E2-A244-06119C724D4E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38333" y="1639255"/>
                        <a:ext cx="1872208" cy="16348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E0146AD-1E93-5D55-FFBB-A1C3DBD5A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653" y="1490118"/>
            <a:ext cx="8109425" cy="3410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386504"/>
      </p:ext>
    </p:extLst>
  </p:cSld>
  <p:clrMapOvr>
    <a:masterClrMapping/>
  </p:clrMapOvr>
  <p:transition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98B905-0892-4C4A-8AE7-5B476B98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CF0A726A-519B-4545-A111-BDD86FE6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-243408"/>
            <a:ext cx="8784976" cy="987552"/>
          </a:xfrm>
        </p:spPr>
        <p:txBody>
          <a:bodyPr/>
          <a:lstStyle/>
          <a:p>
            <a:r>
              <a:rPr lang="fr-FR" sz="36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Analyse du lait (rayon 7Km)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F87DE1-B019-961F-CB27-4EAF220F6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228" y="744144"/>
            <a:ext cx="8316416" cy="5450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11821"/>
      </p:ext>
    </p:extLst>
  </p:cSld>
  <p:clrMapOvr>
    <a:masterClrMapping/>
  </p:clrMapOvr>
  <p:transition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893BBE7-B3B7-4908-A33C-1BEC1B0B1A6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92771" y="1597827"/>
            <a:ext cx="8503920" cy="4638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FontTx/>
              <a:buChar char="-"/>
            </a:pPr>
            <a:endParaRPr lang="fr-FR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A5B809-8D45-4BD3-A423-15F92432C65A}"/>
              </a:ext>
            </a:extLst>
          </p:cNvPr>
          <p:cNvSpPr txBox="1">
            <a:spLocks/>
          </p:cNvSpPr>
          <p:nvPr/>
        </p:nvSpPr>
        <p:spPr>
          <a:xfrm>
            <a:off x="1703512" y="167869"/>
            <a:ext cx="8784976" cy="66884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fr-FR" sz="3600" b="1" dirty="0">
                <a:solidFill>
                  <a:srgbClr val="9BBB59">
                    <a:lumMod val="75000"/>
                  </a:srgbClr>
                </a:solidFill>
                <a:latin typeface="Calibri" pitchFamily="34" charset="0"/>
              </a:rPr>
              <a:t>Conclusions (1/2)</a:t>
            </a:r>
            <a:endParaRPr lang="fr-FR" sz="3000" dirty="0">
              <a:solidFill>
                <a:srgbClr val="9BBB59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4F7ACA-90A7-42A6-B889-89077DE3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10" name="Google Shape;1158;p58">
            <a:extLst>
              <a:ext uri="{FF2B5EF4-FFF2-40B4-BE49-F238E27FC236}">
                <a16:creationId xmlns:a16="http://schemas.microsoft.com/office/drawing/2014/main" id="{C4B1E775-96AD-43ED-B39E-95CB6F083A13}"/>
              </a:ext>
            </a:extLst>
          </p:cNvPr>
          <p:cNvSpPr txBox="1"/>
          <p:nvPr/>
        </p:nvSpPr>
        <p:spPr>
          <a:xfrm>
            <a:off x="1652120" y="1487194"/>
            <a:ext cx="9036496" cy="5345694"/>
          </a:xfrm>
          <a:prstGeom prst="rect">
            <a:avLst/>
          </a:prstGeom>
          <a:noFill/>
          <a:ln w="9525" cap="flat" cmpd="sng">
            <a:solidFill>
              <a:srgbClr val="89A4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300" tIns="32650" rIns="65300" bIns="32650" anchor="t" anchorCtr="0">
            <a:noAutofit/>
          </a:bodyPr>
          <a:lstStyle/>
          <a:p>
            <a:pPr>
              <a:buClr>
                <a:srgbClr val="00B0F0"/>
              </a:buClr>
              <a:buSzPts val="1400"/>
              <a:buFont typeface="Georgia"/>
              <a:buChar char="•"/>
            </a:pPr>
            <a:r>
              <a:rPr lang="en-US" sz="16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6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Valeurs</a:t>
            </a:r>
            <a:r>
              <a:rPr lang="en-US" sz="16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DIOXINES - </a:t>
            </a:r>
            <a:r>
              <a:rPr lang="en-US" sz="16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Prélèvements</a:t>
            </a:r>
            <a:r>
              <a:rPr lang="en-US" sz="16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en </a:t>
            </a:r>
            <a:r>
              <a:rPr lang="en-US" sz="16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continu</a:t>
            </a:r>
            <a:r>
              <a:rPr lang="en-US" sz="16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à la </a:t>
            </a:r>
            <a:r>
              <a:rPr lang="en-US" sz="16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cheminée</a:t>
            </a:r>
            <a:r>
              <a:rPr lang="en-US" sz="16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- AMESA- 2022</a:t>
            </a:r>
            <a:endParaRPr sz="1600" kern="1200" dirty="0"/>
          </a:p>
          <a:p>
            <a:pPr>
              <a:buClr>
                <a:prstClr val="black"/>
              </a:buClr>
              <a:buSzPts val="1800"/>
            </a:pPr>
            <a:endParaRPr sz="1600" b="1" kern="1200" dirty="0">
              <a:solidFill>
                <a:srgbClr val="00B0F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5750" indent="-285750">
              <a:buClr>
                <a:prstClr val="black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600" i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Moyenne des </a:t>
            </a:r>
            <a:r>
              <a:rPr lang="en-US" sz="1600" i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valeurs</a:t>
            </a:r>
            <a:r>
              <a:rPr lang="en-US" sz="1600" i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600" i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annuelles</a:t>
            </a:r>
            <a:r>
              <a:rPr lang="en-US" sz="1600" i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600" i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d’émission</a:t>
            </a:r>
            <a:r>
              <a:rPr lang="en-US" sz="1600" i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2022,</a:t>
            </a:r>
            <a:r>
              <a:rPr lang="fr-FR" sz="1600" i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30 fois &lt; à la norme européenne</a:t>
            </a:r>
            <a:endParaRPr lang="fr-FR" sz="1600" i="1" kern="1200" dirty="0"/>
          </a:p>
          <a:p>
            <a:pPr>
              <a:buClr>
                <a:prstClr val="black"/>
              </a:buClr>
              <a:buSzPts val="1000"/>
            </a:pPr>
            <a:endParaRPr sz="1000" b="1" kern="1200" dirty="0">
              <a:solidFill>
                <a:srgbClr val="00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srgbClr val="00B0F0"/>
              </a:buClr>
              <a:buSzPts val="1800"/>
              <a:buFont typeface="Arial"/>
              <a:buChar char="•"/>
            </a:pPr>
            <a:r>
              <a:rPr lang="en-US" sz="18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Bio Indication– Lichens –</a:t>
            </a:r>
            <a:endParaRPr kern="1200" dirty="0"/>
          </a:p>
          <a:p>
            <a:pPr>
              <a:buClr>
                <a:prstClr val="black"/>
              </a:buClr>
              <a:buSzPts val="1000"/>
            </a:pPr>
            <a:endParaRPr sz="1000" b="1" kern="1200" dirty="0">
              <a:solidFill>
                <a:srgbClr val="00B0F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just">
              <a:buClr>
                <a:prstClr val="black"/>
              </a:buClr>
              <a:buSzPts val="1400"/>
            </a:pPr>
            <a:r>
              <a:rPr lang="fr-FR" sz="1800" b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2021 rappel – résultats 2022 en attente</a:t>
            </a:r>
          </a:p>
          <a:p>
            <a:pPr algn="just">
              <a:buClr>
                <a:prstClr val="black"/>
              </a:buClr>
              <a:buSzPts val="1400"/>
            </a:pPr>
            <a:r>
              <a:rPr lang="fr-FR" sz="1600" b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Dioxines et furanes (PCDD/F)</a:t>
            </a:r>
          </a:p>
          <a:p>
            <a:pPr algn="just">
              <a:buClr>
                <a:prstClr val="black"/>
              </a:buClr>
              <a:buSzPts val="1400"/>
            </a:pPr>
            <a:r>
              <a:rPr lang="fr-FR" sz="1600" i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« En 2021, aucune significativité n’est signalée et celle de L2-Bois Martin en 2020 n’est pas reconduite.</a:t>
            </a:r>
          </a:p>
          <a:p>
            <a:pPr algn="just">
              <a:buClr>
                <a:prstClr val="black"/>
              </a:buClr>
              <a:buSzPts val="1400"/>
            </a:pPr>
            <a:r>
              <a:rPr lang="fr-FR" sz="1600" i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La valeur la plus « élevée » de ces bruits de fond est située sur L4-Briantaisière avec 2,3 </a:t>
            </a:r>
            <a:r>
              <a:rPr lang="fr-FR" sz="1600" i="1" kern="1200" dirty="0" err="1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ng</a:t>
            </a:r>
            <a:r>
              <a:rPr lang="fr-FR" sz="1600" i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/kg TEQ OMS 1998</a:t>
            </a:r>
          </a:p>
          <a:p>
            <a:pPr algn="just">
              <a:buClr>
                <a:prstClr val="black"/>
              </a:buClr>
              <a:buSzPts val="1400"/>
            </a:pPr>
            <a:r>
              <a:rPr lang="fr-FR" sz="1600" i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soit 11,5% du seuil d’alerte ce qui ne demande bien entendu pas de recommandation. »</a:t>
            </a:r>
          </a:p>
          <a:p>
            <a:pPr algn="just">
              <a:buClr>
                <a:prstClr val="black"/>
              </a:buClr>
              <a:buSzPts val="1400"/>
            </a:pPr>
            <a:endParaRPr lang="fr-FR" sz="1600" b="1" kern="1200" dirty="0">
              <a:solidFill>
                <a:srgbClr val="009900"/>
              </a:solidFill>
              <a:latin typeface="Georgia"/>
              <a:ea typeface="+mn-ea"/>
              <a:cs typeface="+mn-cs"/>
            </a:endParaRPr>
          </a:p>
          <a:p>
            <a:pPr algn="just">
              <a:buClr>
                <a:prstClr val="black"/>
              </a:buClr>
              <a:buSzPts val="1400"/>
            </a:pPr>
            <a:r>
              <a:rPr lang="fr-FR" sz="1600" b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Retombées métalliques (ETM)</a:t>
            </a:r>
          </a:p>
          <a:p>
            <a:pPr algn="just">
              <a:buClr>
                <a:prstClr val="black"/>
              </a:buClr>
              <a:buSzPts val="1400"/>
            </a:pPr>
            <a:r>
              <a:rPr lang="fr-FR" sz="1600" i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« Une baisse d’ensemble est remarquée en 2021. Que ce soit en Cd, Pb ou Hg, aucune VS n’est repérée et le Hg,</a:t>
            </a:r>
          </a:p>
          <a:p>
            <a:pPr algn="just">
              <a:buClr>
                <a:prstClr val="black"/>
              </a:buClr>
              <a:buSzPts val="1400"/>
            </a:pPr>
            <a:r>
              <a:rPr lang="fr-FR" sz="1600" i="1" kern="1200" dirty="0">
                <a:solidFill>
                  <a:srgbClr val="009900"/>
                </a:solidFill>
                <a:latin typeface="Georgia"/>
                <a:ea typeface="+mn-ea"/>
                <a:cs typeface="+mn-cs"/>
              </a:rPr>
              <a:t>faible, de 2020 sur L4-Briantaisière n’est pas confirmé. Au moyen terme, seule cette VS avait été visible. »</a:t>
            </a:r>
          </a:p>
        </p:txBody>
      </p:sp>
    </p:spTree>
    <p:extLst>
      <p:ext uri="{BB962C8B-B14F-4D97-AF65-F5344CB8AC3E}">
        <p14:creationId xmlns:p14="http://schemas.microsoft.com/office/powerpoint/2010/main" val="3561107371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c5df87d3a0_0_8"/>
          <p:cNvSpPr txBox="1"/>
          <p:nvPr/>
        </p:nvSpPr>
        <p:spPr>
          <a:xfrm>
            <a:off x="11277600" y="6527800"/>
            <a:ext cx="5652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c5df87d3a0_0_8"/>
          <p:cNvSpPr/>
          <p:nvPr/>
        </p:nvSpPr>
        <p:spPr>
          <a:xfrm>
            <a:off x="142875" y="165100"/>
            <a:ext cx="61800" cy="850800"/>
          </a:xfrm>
          <a:prstGeom prst="roundRect">
            <a:avLst>
              <a:gd name="adj" fmla="val 108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1c5df87d3a0_0_8"/>
          <p:cNvSpPr txBox="1">
            <a:spLocks noGrp="1"/>
          </p:cNvSpPr>
          <p:nvPr>
            <p:ph type="title"/>
          </p:nvPr>
        </p:nvSpPr>
        <p:spPr>
          <a:xfrm>
            <a:off x="239700" y="165100"/>
            <a:ext cx="117999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 b="1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1.2 Fonctionnement de l’UVE  </a:t>
            </a:r>
            <a:r>
              <a:rPr lang="en-US" sz="2600" b="0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[focus temps de marche ligne] </a:t>
            </a:r>
            <a:r>
              <a:rPr lang="en-US" sz="2600" i="0" u="none">
                <a:solidFill>
                  <a:srgbClr val="55555A"/>
                </a:solidFill>
              </a:rPr>
              <a:t>202</a:t>
            </a:r>
            <a:r>
              <a:rPr lang="en-US" sz="2600"/>
              <a:t>2</a:t>
            </a:r>
            <a:endParaRPr/>
          </a:p>
        </p:txBody>
      </p:sp>
      <p:sp>
        <p:nvSpPr>
          <p:cNvPr id="245" name="Google Shape;245;g1c5df87d3a0_0_8"/>
          <p:cNvSpPr txBox="1"/>
          <p:nvPr/>
        </p:nvSpPr>
        <p:spPr>
          <a:xfrm>
            <a:off x="0" y="1620000"/>
            <a:ext cx="3694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/>
              <a:t>2022 :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Taux de disponibilité </a:t>
            </a:r>
            <a:r>
              <a:rPr lang="en-US" sz="2000" b="1"/>
              <a:t>88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000" b="1"/>
              <a:t>94</a:t>
            </a: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%. 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/>
              <a:t>Année de changement des surchauffeurs HT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/>
              <a:t>disponibilité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800" b="1"/>
              <a:t>&lt;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8 0</a:t>
            </a:r>
            <a:r>
              <a:rPr lang="en-US" sz="1800" b="1"/>
              <a:t>00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/>
              <a:t>7791 h de marche four: Augmentation des heures de </a:t>
            </a:r>
            <a:r>
              <a:rPr lang="en-US" sz="1800" b="1"/>
              <a:t>ATNP </a:t>
            </a:r>
            <a:r>
              <a:rPr lang="en-US" sz="1800"/>
              <a:t>suites aux fuites chaudières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/>
          </a:p>
        </p:txBody>
      </p:sp>
      <p:pic>
        <p:nvPicPr>
          <p:cNvPr id="246" name="Google Shape;246;g1c5df87d3a0_0_8"/>
          <p:cNvPicPr preferRelativeResize="0"/>
          <p:nvPr/>
        </p:nvPicPr>
        <p:blipFill rotWithShape="1">
          <a:blip r:embed="rId3">
            <a:alphaModFix/>
          </a:blip>
          <a:srcRect l="8513" t="11480" r="7776" b="14070"/>
          <a:stretch/>
        </p:blipFill>
        <p:spPr>
          <a:xfrm>
            <a:off x="873548" y="811203"/>
            <a:ext cx="993351" cy="67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c5df87d3a0_0_8"/>
          <p:cNvSpPr txBox="1"/>
          <p:nvPr/>
        </p:nvSpPr>
        <p:spPr>
          <a:xfrm>
            <a:off x="0" y="4821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</a:endParaRPr>
          </a:p>
        </p:txBody>
      </p:sp>
      <p:pic>
        <p:nvPicPr>
          <p:cNvPr id="248" name="Google Shape;248;g1c5df87d3a0_0_8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6900" y="988900"/>
            <a:ext cx="8192700" cy="5065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893BBE7-B3B7-4908-A33C-1BEC1B0B1A6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92771" y="1597827"/>
            <a:ext cx="8503920" cy="4638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fr-FR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FontTx/>
              <a:buChar char="-"/>
            </a:pPr>
            <a:endParaRPr lang="fr-FR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A5B809-8D45-4BD3-A423-15F92432C65A}"/>
              </a:ext>
            </a:extLst>
          </p:cNvPr>
          <p:cNvSpPr txBox="1">
            <a:spLocks/>
          </p:cNvSpPr>
          <p:nvPr/>
        </p:nvSpPr>
        <p:spPr>
          <a:xfrm>
            <a:off x="1703512" y="167869"/>
            <a:ext cx="8784976" cy="66884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fr-FR" sz="3600" b="1" dirty="0">
                <a:solidFill>
                  <a:srgbClr val="9BBB59">
                    <a:lumMod val="75000"/>
                  </a:srgbClr>
                </a:solidFill>
                <a:latin typeface="Calibri" pitchFamily="34" charset="0"/>
              </a:rPr>
              <a:t>Conclusions (2/2)</a:t>
            </a:r>
            <a:endParaRPr lang="fr-FR" sz="3000" dirty="0">
              <a:solidFill>
                <a:srgbClr val="9BBB59">
                  <a:shade val="75000"/>
                </a:srgbClr>
              </a:solidFill>
              <a:latin typeface="Georgia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4F7ACA-90A7-42A6-B889-89077DE3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  <p:sp>
        <p:nvSpPr>
          <p:cNvPr id="2" name="Google Shape;1165;p59">
            <a:extLst>
              <a:ext uri="{FF2B5EF4-FFF2-40B4-BE49-F238E27FC236}">
                <a16:creationId xmlns:a16="http://schemas.microsoft.com/office/drawing/2014/main" id="{221B7337-D999-11ED-D487-9F97E8C6B6D7}"/>
              </a:ext>
            </a:extLst>
          </p:cNvPr>
          <p:cNvSpPr txBox="1"/>
          <p:nvPr/>
        </p:nvSpPr>
        <p:spPr>
          <a:xfrm>
            <a:off x="2695871" y="1900830"/>
            <a:ext cx="7488237" cy="40322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300" tIns="32650" rIns="65300" bIns="32650" anchor="t" anchorCtr="0">
            <a:noAutofit/>
          </a:bodyPr>
          <a:lstStyle/>
          <a:p>
            <a:pPr>
              <a:buClr>
                <a:srgbClr val="00B0F0"/>
              </a:buClr>
              <a:buSzPts val="1400"/>
              <a:buFont typeface="Georgia"/>
              <a:buChar char="•"/>
            </a:pPr>
            <a:r>
              <a:rPr lang="en-US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Protocole</a:t>
            </a:r>
            <a:r>
              <a:rPr lang="en-US" sz="18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INERIS – DIOXINES- </a:t>
            </a:r>
            <a:r>
              <a:rPr lang="en-US" sz="18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Cônes</a:t>
            </a:r>
            <a:r>
              <a:rPr lang="en-US" sz="18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OWEN- 2022</a:t>
            </a:r>
            <a:endParaRPr kern="1200" dirty="0"/>
          </a:p>
          <a:p>
            <a:pPr>
              <a:buClr>
                <a:prstClr val="black"/>
              </a:buClr>
              <a:buSzPts val="1800"/>
            </a:pPr>
            <a:endParaRPr sz="1800" b="1" kern="1200" dirty="0">
              <a:solidFill>
                <a:prstClr val="blac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prstClr val="black"/>
              </a:buClr>
              <a:buSzPts val="1800"/>
            </a:pPr>
            <a:r>
              <a:rPr lang="en-US" sz="1800" b="1" kern="1200" dirty="0">
                <a:solidFill>
                  <a:prstClr val="black"/>
                </a:solidFill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" Pour les PCDD-PCDF, les </a:t>
            </a:r>
            <a:r>
              <a:rPr lang="en-US" sz="1800" b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dépôts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b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mesurés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b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sont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b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comparables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à un niveau de zone rural –[FIEDLER]. "</a:t>
            </a:r>
            <a:r>
              <a:rPr lang="en-US" sz="1800" b="1" kern="1200" dirty="0">
                <a:solidFill>
                  <a:prstClr val="black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000" b="1" kern="1200" dirty="0">
              <a:solidFill>
                <a:prstClr val="blac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prstClr val="black"/>
              </a:buClr>
              <a:buSzPts val="1800"/>
            </a:pPr>
            <a:endParaRPr sz="1800" b="1" kern="1200" dirty="0">
              <a:solidFill>
                <a:prstClr val="blac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srgbClr val="C0504D"/>
              </a:buClr>
              <a:buSzPts val="1800"/>
              <a:buFont typeface="Arial"/>
              <a:buChar char="•"/>
            </a:pPr>
            <a:r>
              <a:rPr lang="en-US" sz="1800" b="1" kern="1200" dirty="0">
                <a:solidFill>
                  <a:srgbClr val="C0504D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Protocole</a:t>
            </a:r>
            <a:r>
              <a:rPr lang="en-US" sz="18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INERIS – METAUX LOURDS- </a:t>
            </a:r>
            <a:r>
              <a:rPr lang="en-US" sz="18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Cônes</a:t>
            </a:r>
            <a:r>
              <a:rPr lang="en-US" sz="18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OWEN- 2022</a:t>
            </a:r>
            <a:endParaRPr kern="1200" dirty="0"/>
          </a:p>
          <a:p>
            <a:pPr>
              <a:buClr>
                <a:prstClr val="black"/>
              </a:buClr>
              <a:buSzPts val="1800"/>
            </a:pPr>
            <a:endParaRPr sz="1800" b="1" kern="1200" dirty="0">
              <a:solidFill>
                <a:prstClr val="black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prstClr val="black"/>
              </a:buClr>
              <a:buSzPts val="1800"/>
            </a:pPr>
            <a:r>
              <a:rPr lang="en-US" sz="1800" b="1" kern="1200" dirty="0">
                <a:solidFill>
                  <a:prstClr val="black"/>
                </a:solidFill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" Les </a:t>
            </a:r>
            <a:r>
              <a:rPr lang="en-US" sz="1800" b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teneurs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b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sont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1800" b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comparables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à un </a:t>
            </a:r>
            <a:r>
              <a:rPr lang="en-US" sz="1800" b="1" kern="1200" dirty="0" err="1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environnement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de type bruit de fond rural  "</a:t>
            </a:r>
            <a:endParaRPr kern="1200" dirty="0"/>
          </a:p>
          <a:p>
            <a:pPr>
              <a:buClr>
                <a:prstClr val="black"/>
              </a:buClr>
              <a:buSzPts val="1800"/>
            </a:pPr>
            <a:endParaRPr sz="1800" kern="1200" dirty="0">
              <a:solidFill>
                <a:srgbClr val="00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srgbClr val="00B0F0"/>
              </a:buClr>
              <a:buSzPts val="1800"/>
              <a:buFont typeface="Georgia"/>
              <a:buChar char="•"/>
            </a:pPr>
            <a:r>
              <a:rPr lang="en-US" sz="1800" b="1" kern="1200" dirty="0" err="1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Analyse</a:t>
            </a:r>
            <a:r>
              <a:rPr lang="en-US" sz="1800" b="1" kern="1200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 de DIOXINES dans le lait – exploitations - 2022</a:t>
            </a:r>
            <a:endParaRPr kern="1200" dirty="0"/>
          </a:p>
          <a:p>
            <a:pPr>
              <a:buClr>
                <a:prstClr val="black"/>
              </a:buClr>
              <a:buSzPts val="1000"/>
            </a:pPr>
            <a:endParaRPr sz="1000" b="1" kern="1200" dirty="0">
              <a:solidFill>
                <a:srgbClr val="00B0F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prstClr val="black"/>
              </a:buClr>
              <a:buSzPts val="1800"/>
            </a:pPr>
            <a:r>
              <a:rPr lang="en-US" sz="1800" b="1" kern="1200" dirty="0">
                <a:solidFill>
                  <a:prstClr val="black"/>
                </a:solidFill>
                <a:latin typeface="Georgia"/>
                <a:ea typeface="Georgia"/>
                <a:cs typeface="Georgia"/>
                <a:sym typeface="Georgia"/>
              </a:rPr>
              <a:t>	</a:t>
            </a: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 Niveau de concentration </a:t>
            </a:r>
            <a:r>
              <a:rPr lang="fr-FR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inférieur à la valeur cible</a:t>
            </a:r>
            <a:endParaRPr kern="1200" dirty="0"/>
          </a:p>
          <a:p>
            <a:pPr>
              <a:buClr>
                <a:srgbClr val="009900"/>
              </a:buClr>
              <a:buSzPts val="1800"/>
            </a:pPr>
            <a:r>
              <a:rPr lang="en-US" sz="1800" b="1" kern="1200" dirty="0">
                <a:solidFill>
                  <a:srgbClr val="009900"/>
                </a:solidFill>
                <a:latin typeface="Georgia"/>
                <a:ea typeface="Georgia"/>
                <a:cs typeface="Georgia"/>
                <a:sym typeface="Georgia"/>
              </a:rPr>
              <a:t>	</a:t>
            </a:r>
            <a:endParaRPr sz="1800" kern="1200" dirty="0">
              <a:solidFill>
                <a:srgbClr val="00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prstClr val="black"/>
              </a:buClr>
              <a:buSzPts val="1800"/>
            </a:pPr>
            <a:endParaRPr sz="1800" kern="1200" dirty="0">
              <a:solidFill>
                <a:srgbClr val="00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prstClr val="black"/>
              </a:buClr>
              <a:buSzPts val="1800"/>
            </a:pPr>
            <a:endParaRPr sz="1800" kern="1200" dirty="0">
              <a:solidFill>
                <a:srgbClr val="00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prstClr val="black"/>
              </a:buClr>
              <a:buSzPts val="1800"/>
            </a:pPr>
            <a:endParaRPr sz="1800" b="1" i="1" kern="1200" dirty="0">
              <a:solidFill>
                <a:srgbClr val="0099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>
              <a:buClr>
                <a:prstClr val="black"/>
              </a:buClr>
              <a:buSzPts val="1400"/>
            </a:pPr>
            <a:r>
              <a:rPr lang="en-US" b="1" kern="1200" dirty="0">
                <a:solidFill>
                  <a:prstClr val="black"/>
                </a:solidFill>
                <a:latin typeface="Georgia"/>
                <a:ea typeface="Georgia"/>
                <a:cs typeface="Georgia"/>
                <a:sym typeface="Georgia"/>
              </a:rPr>
              <a:t>			</a:t>
            </a:r>
            <a:endParaRPr kern="1200" dirty="0"/>
          </a:p>
          <a:p>
            <a:pPr>
              <a:buClr>
                <a:prstClr val="black"/>
              </a:buClr>
              <a:buSzPts val="1400"/>
            </a:pPr>
            <a:r>
              <a:rPr lang="en-US" b="1" kern="1200" dirty="0">
                <a:solidFill>
                  <a:prstClr val="black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kern="1200" dirty="0"/>
          </a:p>
        </p:txBody>
      </p:sp>
    </p:spTree>
    <p:extLst>
      <p:ext uri="{BB962C8B-B14F-4D97-AF65-F5344CB8AC3E}">
        <p14:creationId xmlns:p14="http://schemas.microsoft.com/office/powerpoint/2010/main" val="2952411772"/>
      </p:ext>
    </p:extLst>
  </p:cSld>
  <p:clrMapOvr>
    <a:masterClrMapping/>
  </p:clrMapOvr>
  <p:transition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3512" y="381000"/>
            <a:ext cx="8784976" cy="1752600"/>
          </a:xfrm>
        </p:spPr>
        <p:txBody>
          <a:bodyPr>
            <a:normAutofit/>
          </a:bodyPr>
          <a:lstStyle/>
          <a:p>
            <a:r>
              <a:rPr lang="fr-FR" sz="54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Merci de votre attention !</a:t>
            </a:r>
            <a:endParaRPr lang="fr-FR" sz="5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848" y="3770043"/>
            <a:ext cx="2736304" cy="1406019"/>
          </a:xfrm>
          <a:prstGeom prst="rect">
            <a:avLst/>
          </a:prstGeom>
        </p:spPr>
      </p:pic>
      <p:pic>
        <p:nvPicPr>
          <p:cNvPr id="7" name="Image 6" descr="logo si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3513" y="188640"/>
            <a:ext cx="1129449" cy="576064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EE8A0A-9A69-4CA7-A21B-DFAD4404E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r>
              <a:rPr lang="fr-FR" kern="1200" dirty="0">
                <a:latin typeface="Georgia"/>
                <a:ea typeface="+mn-ea"/>
                <a:cs typeface="+mn-cs"/>
              </a:rPr>
              <a:t>Commission suivi de site UVE de Lasse</a:t>
            </a:r>
          </a:p>
        </p:txBody>
      </p:sp>
    </p:spTree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c81a345acf_0_46"/>
          <p:cNvSpPr/>
          <p:nvPr/>
        </p:nvSpPr>
        <p:spPr>
          <a:xfrm>
            <a:off x="2420675" y="5878946"/>
            <a:ext cx="6072300" cy="785700"/>
          </a:xfrm>
          <a:prstGeom prst="roundRect">
            <a:avLst>
              <a:gd name="adj" fmla="val 16667"/>
            </a:avLst>
          </a:prstGeom>
          <a:solidFill>
            <a:srgbClr val="92D050">
              <a:alpha val="0"/>
            </a:srgbClr>
          </a:soli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g1c81a345acf_0_46"/>
          <p:cNvSpPr txBox="1"/>
          <p:nvPr/>
        </p:nvSpPr>
        <p:spPr>
          <a:xfrm>
            <a:off x="2887550" y="5902350"/>
            <a:ext cx="5940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</a:rPr>
              <a:t>Merci de votre attention </a:t>
            </a:r>
            <a:endParaRPr sz="3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c5df87d3a0_0_26"/>
          <p:cNvSpPr txBox="1"/>
          <p:nvPr/>
        </p:nvSpPr>
        <p:spPr>
          <a:xfrm>
            <a:off x="11277600" y="6527800"/>
            <a:ext cx="5652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A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1" u="none" strike="noStrike" cap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c5df87d3a0_0_26"/>
          <p:cNvSpPr/>
          <p:nvPr/>
        </p:nvSpPr>
        <p:spPr>
          <a:xfrm>
            <a:off x="142875" y="165100"/>
            <a:ext cx="61800" cy="850800"/>
          </a:xfrm>
          <a:prstGeom prst="roundRect">
            <a:avLst>
              <a:gd name="adj" fmla="val 108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1c5df87d3a0_0_26"/>
          <p:cNvSpPr txBox="1">
            <a:spLocks noGrp="1"/>
          </p:cNvSpPr>
          <p:nvPr>
            <p:ph type="title"/>
          </p:nvPr>
        </p:nvSpPr>
        <p:spPr>
          <a:xfrm>
            <a:off x="239712" y="165100"/>
            <a:ext cx="117681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 b="1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1.2 Fonctionnement de l’UVE </a:t>
            </a:r>
            <a:r>
              <a:rPr lang="en-US" sz="2600" b="0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[focus Groupe Turbo Alternateur]</a:t>
            </a:r>
            <a:endParaRPr/>
          </a:p>
        </p:txBody>
      </p:sp>
      <p:pic>
        <p:nvPicPr>
          <p:cNvPr id="256" name="Google Shape;256;g1c5df87d3a0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587" y="874712"/>
            <a:ext cx="2457450" cy="12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1c5df87d3a0_0_26"/>
          <p:cNvSpPr txBox="1"/>
          <p:nvPr/>
        </p:nvSpPr>
        <p:spPr>
          <a:xfrm>
            <a:off x="204787" y="3141662"/>
            <a:ext cx="27225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Données 20</a:t>
            </a:r>
            <a:r>
              <a:rPr lang="en-US" sz="1800"/>
              <a:t>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1c5df87d3a0_0_26"/>
          <p:cNvSpPr txBox="1"/>
          <p:nvPr/>
        </p:nvSpPr>
        <p:spPr>
          <a:xfrm>
            <a:off x="223825" y="3611550"/>
            <a:ext cx="25035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7739</a:t>
            </a: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1c5df87d3a0_0_26"/>
          <p:cNvSpPr txBox="1"/>
          <p:nvPr/>
        </p:nvSpPr>
        <p:spPr>
          <a:xfrm>
            <a:off x="1212850" y="3738562"/>
            <a:ext cx="13986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5F47"/>
              </a:buClr>
              <a:buSzPts val="2100"/>
              <a:buFont typeface="Calibri"/>
              <a:buNone/>
            </a:pPr>
            <a:r>
              <a:rPr lang="en-US" sz="2100" b="1" i="0" u="none" strike="noStrike" cap="none">
                <a:solidFill>
                  <a:srgbClr val="E95F47"/>
                </a:solidFill>
                <a:latin typeface="Calibri"/>
                <a:ea typeface="Calibri"/>
                <a:cs typeface="Calibri"/>
                <a:sym typeface="Calibri"/>
              </a:rPr>
              <a:t>heures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1c5df87d3a0_0_26"/>
          <p:cNvSpPr txBox="1"/>
          <p:nvPr/>
        </p:nvSpPr>
        <p:spPr>
          <a:xfrm>
            <a:off x="228600" y="4029075"/>
            <a:ext cx="2498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 marche GTA (</a:t>
            </a:r>
            <a:r>
              <a:rPr lang="en-US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89</a:t>
            </a:r>
            <a:r>
              <a:rPr lang="en-U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%/ligne)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1c5df87d3a0_0_26"/>
          <p:cNvSpPr txBox="1"/>
          <p:nvPr/>
        </p:nvSpPr>
        <p:spPr>
          <a:xfrm>
            <a:off x="201612" y="4389437"/>
            <a:ext cx="25035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64 511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1c5df87d3a0_0_26"/>
          <p:cNvSpPr txBox="1"/>
          <p:nvPr/>
        </p:nvSpPr>
        <p:spPr>
          <a:xfrm>
            <a:off x="206375" y="5149850"/>
            <a:ext cx="25035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1"/>
              <a:t>54</a:t>
            </a:r>
            <a:r>
              <a:rPr lang="en-US" sz="1000" b="1"/>
              <a:t> </a:t>
            </a:r>
            <a:r>
              <a:rPr lang="en-US" sz="3200" b="1"/>
              <a:t>738</a:t>
            </a:r>
            <a:endParaRPr sz="3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63" name="Google Shape;263;g1c5df87d3a0_0_26"/>
          <p:cNvSpPr txBox="1"/>
          <p:nvPr/>
        </p:nvSpPr>
        <p:spPr>
          <a:xfrm>
            <a:off x="1414462" y="4494212"/>
            <a:ext cx="13986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5F47"/>
              </a:buClr>
              <a:buSzPts val="2100"/>
              <a:buFont typeface="Calibri"/>
              <a:buNone/>
            </a:pPr>
            <a:r>
              <a:rPr lang="en-US" sz="2100" b="1" i="0" u="none" strike="noStrike" cap="none">
                <a:solidFill>
                  <a:srgbClr val="E95F47"/>
                </a:solidFill>
                <a:latin typeface="Calibri"/>
                <a:ea typeface="Calibri"/>
                <a:cs typeface="Calibri"/>
                <a:sym typeface="Calibri"/>
              </a:rPr>
              <a:t>MWh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1c5df87d3a0_0_26"/>
          <p:cNvSpPr txBox="1"/>
          <p:nvPr/>
        </p:nvSpPr>
        <p:spPr>
          <a:xfrm>
            <a:off x="1422400" y="5245100"/>
            <a:ext cx="14001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5F47"/>
              </a:buClr>
              <a:buSzPts val="2100"/>
              <a:buFont typeface="Calibri"/>
              <a:buNone/>
            </a:pPr>
            <a:r>
              <a:rPr lang="en-US" sz="2100" b="1" i="0" u="none" strike="noStrike" cap="none">
                <a:solidFill>
                  <a:srgbClr val="E95F47"/>
                </a:solidFill>
                <a:latin typeface="Calibri"/>
                <a:ea typeface="Calibri"/>
                <a:cs typeface="Calibri"/>
                <a:sym typeface="Calibri"/>
              </a:rPr>
              <a:t>MWh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1c5df87d3a0_0_26"/>
          <p:cNvSpPr txBox="1"/>
          <p:nvPr/>
        </p:nvSpPr>
        <p:spPr>
          <a:xfrm>
            <a:off x="219075" y="4802187"/>
            <a:ext cx="22638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électriques produits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1c5df87d3a0_0_26"/>
          <p:cNvSpPr txBox="1"/>
          <p:nvPr/>
        </p:nvSpPr>
        <p:spPr>
          <a:xfrm>
            <a:off x="219075" y="5538787"/>
            <a:ext cx="22638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électriques vendus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g1c5df87d3a0_0_26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525" y="988900"/>
            <a:ext cx="8572500" cy="530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c5df87d3a0_0_55"/>
          <p:cNvSpPr/>
          <p:nvPr/>
        </p:nvSpPr>
        <p:spPr>
          <a:xfrm>
            <a:off x="142875" y="165100"/>
            <a:ext cx="61800" cy="850800"/>
          </a:xfrm>
          <a:prstGeom prst="roundRect">
            <a:avLst>
              <a:gd name="adj" fmla="val 108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1c5df87d3a0_0_55"/>
          <p:cNvSpPr txBox="1">
            <a:spLocks noGrp="1"/>
          </p:cNvSpPr>
          <p:nvPr>
            <p:ph type="title"/>
          </p:nvPr>
        </p:nvSpPr>
        <p:spPr>
          <a:xfrm>
            <a:off x="239712" y="165100"/>
            <a:ext cx="117681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 b="1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1.3 Principaux ratios d’exploitation </a:t>
            </a:r>
            <a:r>
              <a:rPr lang="en-US" sz="2600" b="0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[Traitement des Fumées]</a:t>
            </a:r>
            <a:endParaRPr/>
          </a:p>
        </p:txBody>
      </p:sp>
      <p:pic>
        <p:nvPicPr>
          <p:cNvPr id="274" name="Google Shape;274;g1c5df87d3a0_0_5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075" y="988900"/>
            <a:ext cx="4304301" cy="26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1c5df87d3a0_0_55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450" y="890988"/>
            <a:ext cx="4374549" cy="2704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c5df87d3a0_0_55" title="Graphiqu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075" y="3650400"/>
            <a:ext cx="4421676" cy="273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c5df87d3a0_0_55" title="Graphiqu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5575" y="3650400"/>
            <a:ext cx="4304301" cy="266148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1c5df87d3a0_0_55"/>
          <p:cNvSpPr txBox="1"/>
          <p:nvPr/>
        </p:nvSpPr>
        <p:spPr>
          <a:xfrm>
            <a:off x="9353675" y="648575"/>
            <a:ext cx="29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/>
              <a:t>augmentation de l’injection afin de limiter  les dépassements flux</a:t>
            </a:r>
            <a:endParaRPr sz="1100" b="1"/>
          </a:p>
        </p:txBody>
      </p:sp>
      <p:cxnSp>
        <p:nvCxnSpPr>
          <p:cNvPr id="279" name="Google Shape;279;g1c5df87d3a0_0_55"/>
          <p:cNvCxnSpPr/>
          <p:nvPr/>
        </p:nvCxnSpPr>
        <p:spPr>
          <a:xfrm flipH="1">
            <a:off x="10023975" y="1171775"/>
            <a:ext cx="819900" cy="143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0" name="Google Shape;280;g1c5df87d3a0_0_55"/>
          <p:cNvCxnSpPr>
            <a:stCxn id="278" idx="1"/>
          </p:cNvCxnSpPr>
          <p:nvPr/>
        </p:nvCxnSpPr>
        <p:spPr>
          <a:xfrm flipH="1">
            <a:off x="4702475" y="910175"/>
            <a:ext cx="4651200" cy="9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c5df87d3a0_0_70"/>
          <p:cNvSpPr/>
          <p:nvPr/>
        </p:nvSpPr>
        <p:spPr>
          <a:xfrm>
            <a:off x="142875" y="165100"/>
            <a:ext cx="61800" cy="850800"/>
          </a:xfrm>
          <a:prstGeom prst="roundRect">
            <a:avLst>
              <a:gd name="adj" fmla="val 108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c5df87d3a0_0_70"/>
          <p:cNvSpPr txBox="1">
            <a:spLocks noGrp="1"/>
          </p:cNvSpPr>
          <p:nvPr>
            <p:ph type="title"/>
          </p:nvPr>
        </p:nvSpPr>
        <p:spPr>
          <a:xfrm>
            <a:off x="239712" y="165100"/>
            <a:ext cx="117681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 b="1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1.3 Principaux ratios d’exploitation </a:t>
            </a:r>
            <a:r>
              <a:rPr lang="en-US" sz="2600" b="0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[Sous-produits]</a:t>
            </a:r>
            <a:endParaRPr/>
          </a:p>
        </p:txBody>
      </p:sp>
      <p:pic>
        <p:nvPicPr>
          <p:cNvPr id="287" name="Google Shape;287;g1c5df87d3a0_0_70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075" y="988900"/>
            <a:ext cx="4267107" cy="2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1c5df87d3a0_0_70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2000" y="988900"/>
            <a:ext cx="4382949" cy="27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1c5df87d3a0_0_70" title="Graphiqu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075" y="3627400"/>
            <a:ext cx="4471776" cy="276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1c5df87d3a0_0_70" title="Graphiqu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2000" y="3627400"/>
            <a:ext cx="4471776" cy="276505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1c5df87d3a0_0_70"/>
          <p:cNvSpPr/>
          <p:nvPr/>
        </p:nvSpPr>
        <p:spPr>
          <a:xfrm rot="6623792">
            <a:off x="9624320" y="652855"/>
            <a:ext cx="870263" cy="921245"/>
          </a:xfrm>
          <a:prstGeom prst="flowChartMagneticTap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1c5df87d3a0_0_70"/>
          <p:cNvSpPr txBox="1"/>
          <p:nvPr/>
        </p:nvSpPr>
        <p:spPr>
          <a:xfrm>
            <a:off x="9570275" y="950900"/>
            <a:ext cx="1845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/>
              <a:t>Destockage vente </a:t>
            </a:r>
            <a:endParaRPr sz="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/>
              <a:t>valorisation </a:t>
            </a:r>
            <a:endParaRPr sz="8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c5df87d3a0_0_85"/>
          <p:cNvSpPr/>
          <p:nvPr/>
        </p:nvSpPr>
        <p:spPr>
          <a:xfrm>
            <a:off x="142875" y="165100"/>
            <a:ext cx="61800" cy="850800"/>
          </a:xfrm>
          <a:prstGeom prst="roundRect">
            <a:avLst>
              <a:gd name="adj" fmla="val 108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1c5df87d3a0_0_85"/>
          <p:cNvSpPr txBox="1">
            <a:spLocks noGrp="1"/>
          </p:cNvSpPr>
          <p:nvPr>
            <p:ph type="title"/>
          </p:nvPr>
        </p:nvSpPr>
        <p:spPr>
          <a:xfrm>
            <a:off x="239712" y="165100"/>
            <a:ext cx="117681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600" b="1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1.3 Principaux ratios d’exploitation </a:t>
            </a:r>
            <a:r>
              <a:rPr lang="en-US" sz="2600" b="0" i="0" u="none">
                <a:solidFill>
                  <a:srgbClr val="55555A"/>
                </a:solidFill>
                <a:latin typeface="Arial"/>
                <a:ea typeface="Arial"/>
                <a:cs typeface="Arial"/>
                <a:sym typeface="Arial"/>
              </a:rPr>
              <a:t>[Eaux &amp; énergies]</a:t>
            </a:r>
            <a:endParaRPr/>
          </a:p>
        </p:txBody>
      </p:sp>
      <p:sp>
        <p:nvSpPr>
          <p:cNvPr id="299" name="Google Shape;299;g1c5df87d3a0_0_85"/>
          <p:cNvSpPr txBox="1"/>
          <p:nvPr/>
        </p:nvSpPr>
        <p:spPr>
          <a:xfrm>
            <a:off x="239712" y="734925"/>
            <a:ext cx="47529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Eau de forage + Eau de ville consommée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1c5df87d3a0_0_85"/>
          <p:cNvSpPr txBox="1"/>
          <p:nvPr/>
        </p:nvSpPr>
        <p:spPr>
          <a:xfrm>
            <a:off x="6751637" y="731837"/>
            <a:ext cx="41292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Electricité et FOD consommé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c5df87d3a0_0_85" title="Graphiq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950" y="1263725"/>
            <a:ext cx="4003374" cy="247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c5df87d3a0_0_85" title="Graphiqu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700" y="3771625"/>
            <a:ext cx="3915249" cy="24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c5df87d3a0_0_85" title="Graphiqu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950" y="3639325"/>
            <a:ext cx="4129200" cy="255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1c5df87d3a0_0_85" title="Graphiqu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66825"/>
            <a:ext cx="3804420" cy="23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1c5df87d3a0_0_85"/>
          <p:cNvSpPr/>
          <p:nvPr/>
        </p:nvSpPr>
        <p:spPr>
          <a:xfrm rot="6614296">
            <a:off x="4186293" y="3770400"/>
            <a:ext cx="886319" cy="884423"/>
          </a:xfrm>
          <a:prstGeom prst="flowChartMagneticTap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1c5df87d3a0_0_85"/>
          <p:cNvSpPr txBox="1"/>
          <p:nvPr/>
        </p:nvSpPr>
        <p:spPr>
          <a:xfrm>
            <a:off x="4164350" y="3997050"/>
            <a:ext cx="1041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/>
              <a:t>Optimisation de la régulation</a:t>
            </a:r>
            <a:endParaRPr sz="800" b="1"/>
          </a:p>
        </p:txBody>
      </p:sp>
      <p:sp>
        <p:nvSpPr>
          <p:cNvPr id="307" name="Google Shape;307;g1c5df87d3a0_0_85"/>
          <p:cNvSpPr/>
          <p:nvPr/>
        </p:nvSpPr>
        <p:spPr>
          <a:xfrm rot="6462737">
            <a:off x="9393302" y="3858377"/>
            <a:ext cx="970296" cy="991554"/>
          </a:xfrm>
          <a:prstGeom prst="flowChartMagneticTap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1c5df87d3a0_0_85"/>
          <p:cNvSpPr txBox="1"/>
          <p:nvPr/>
        </p:nvSpPr>
        <p:spPr>
          <a:xfrm>
            <a:off x="9335150" y="4114825"/>
            <a:ext cx="2186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/>
              <a:t>Chasses vapeur en</a:t>
            </a:r>
            <a:endParaRPr sz="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/>
              <a:t> octobre suite ATP </a:t>
            </a:r>
            <a:endParaRPr sz="800" b="1"/>
          </a:p>
        </p:txBody>
      </p:sp>
    </p:spTree>
  </p:cSld>
  <p:clrMapOvr>
    <a:masterClrMapping/>
  </p:clrMapOvr>
</p:sld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3_Simple Light">
  <a:themeElements>
    <a:clrScheme name="Personnalisé 24">
      <a:dk1>
        <a:srgbClr val="545459"/>
      </a:dk1>
      <a:lt1>
        <a:srgbClr val="FFFFFF"/>
      </a:lt1>
      <a:dk2>
        <a:srgbClr val="E85F46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01ADC6"/>
      </a:accent4>
      <a:accent5>
        <a:srgbClr val="D5D6D5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Simple Light">
  <a:themeElements>
    <a:clrScheme name="Personnalisé 24">
      <a:dk1>
        <a:srgbClr val="545459"/>
      </a:dk1>
      <a:lt1>
        <a:srgbClr val="FFFFFF"/>
      </a:lt1>
      <a:dk2>
        <a:srgbClr val="E85F46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01ADC6"/>
      </a:accent4>
      <a:accent5>
        <a:srgbClr val="D5D6D5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4_Simple Light">
  <a:themeElements>
    <a:clrScheme name="Personnalisé 24">
      <a:dk1>
        <a:srgbClr val="545459"/>
      </a:dk1>
      <a:lt1>
        <a:srgbClr val="FFFFFF"/>
      </a:lt1>
      <a:dk2>
        <a:srgbClr val="E85F46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01ADC6"/>
      </a:accent4>
      <a:accent5>
        <a:srgbClr val="D5D6D5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3_Simple Light">
  <a:themeElements>
    <a:clrScheme name="Personnalisé 24">
      <a:dk1>
        <a:srgbClr val="545459"/>
      </a:dk1>
      <a:lt1>
        <a:srgbClr val="FFFFFF"/>
      </a:lt1>
      <a:dk2>
        <a:srgbClr val="E85F46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01ADC6"/>
      </a:accent4>
      <a:accent5>
        <a:srgbClr val="D5D6D5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FR_Group+Activity_16-9">
  <a:themeElements>
    <a:clrScheme name="veoliaNew">
      <a:dk1>
        <a:srgbClr val="000000"/>
      </a:dk1>
      <a:lt1>
        <a:srgbClr val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Simple Light">
  <a:themeElements>
    <a:clrScheme name="Personnalisé 24">
      <a:dk1>
        <a:srgbClr val="545459"/>
      </a:dk1>
      <a:lt1>
        <a:srgbClr val="FFFFFF"/>
      </a:lt1>
      <a:dk2>
        <a:srgbClr val="E85F46"/>
      </a:dk2>
      <a:lt2>
        <a:srgbClr val="0076B9"/>
      </a:lt2>
      <a:accent1>
        <a:srgbClr val="FFA000"/>
      </a:accent1>
      <a:accent2>
        <a:srgbClr val="199B69"/>
      </a:accent2>
      <a:accent3>
        <a:srgbClr val="FDB914"/>
      </a:accent3>
      <a:accent4>
        <a:srgbClr val="01ADC6"/>
      </a:accent4>
      <a:accent5>
        <a:srgbClr val="D5D6D5"/>
      </a:accent5>
      <a:accent6>
        <a:srgbClr val="000000"/>
      </a:accent6>
      <a:hlink>
        <a:srgbClr val="E85F46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FR_Group+Activity_16-9">
  <a:themeElements>
    <a:clrScheme name="veoliaNew">
      <a:dk1>
        <a:srgbClr val="000000"/>
      </a:dk1>
      <a:lt1>
        <a:srgbClr val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FR_Group+Activity_16-9">
  <a:themeElements>
    <a:clrScheme name="veoliaNew">
      <a:dk1>
        <a:srgbClr val="000000"/>
      </a:dk1>
      <a:lt1>
        <a:srgbClr val="FFFFFF"/>
      </a:lt1>
      <a:dk2>
        <a:srgbClr val="00B1C7"/>
      </a:dk2>
      <a:lt2>
        <a:srgbClr val="97BF0D"/>
      </a:lt2>
      <a:accent1>
        <a:srgbClr val="C03E8E"/>
      </a:accent1>
      <a:accent2>
        <a:srgbClr val="804080"/>
      </a:accent2>
      <a:accent3>
        <a:srgbClr val="E95F47"/>
      </a:accent3>
      <a:accent4>
        <a:srgbClr val="F49F25"/>
      </a:accent4>
      <a:accent5>
        <a:srgbClr val="CAC7C4"/>
      </a:accent5>
      <a:accent6>
        <a:srgbClr val="7ABCCE"/>
      </a:accent6>
      <a:hlink>
        <a:srgbClr val="B6D9B7"/>
      </a:hlink>
      <a:folHlink>
        <a:srgbClr val="FDD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ivi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1964</Words>
  <Application>Microsoft Office PowerPoint</Application>
  <PresentationFormat>Grand écran</PresentationFormat>
  <Paragraphs>483</Paragraphs>
  <Slides>52</Slides>
  <Notes>52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9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71" baseType="lpstr">
      <vt:lpstr>Wingdings 2</vt:lpstr>
      <vt:lpstr>Arial Rounded</vt:lpstr>
      <vt:lpstr>Times New Roman</vt:lpstr>
      <vt:lpstr>Calibri</vt:lpstr>
      <vt:lpstr>Arial</vt:lpstr>
      <vt:lpstr>Courier New</vt:lpstr>
      <vt:lpstr>Georgia</vt:lpstr>
      <vt:lpstr>Wingdings</vt:lpstr>
      <vt:lpstr>3_Simple Light</vt:lpstr>
      <vt:lpstr>10_Simple Light</vt:lpstr>
      <vt:lpstr>24_Simple Light</vt:lpstr>
      <vt:lpstr>23_Simple Light</vt:lpstr>
      <vt:lpstr>1_FR_Group+Activity_16-9</vt:lpstr>
      <vt:lpstr>15_Simple Light</vt:lpstr>
      <vt:lpstr>3_FR_Group+Activity_16-9</vt:lpstr>
      <vt:lpstr>4_FR_Group+Activity_16-9</vt:lpstr>
      <vt:lpstr>Civil</vt:lpstr>
      <vt:lpstr>Microsoft Excel 97-2003 Worksheet</vt:lpstr>
      <vt:lpstr>Acrobat Document</vt:lpstr>
      <vt:lpstr>Présentation PowerPoint</vt:lpstr>
      <vt:lpstr>Présentation PowerPoint</vt:lpstr>
      <vt:lpstr>Exploitation de l’UVE  2022</vt:lpstr>
      <vt:lpstr>1.1 Déchets réceptionnés sur l’UVE en 2022</vt:lpstr>
      <vt:lpstr>1.2 Fonctionnement de l’UVE  [focus temps de marche ligne] 2022</vt:lpstr>
      <vt:lpstr>1.2 Fonctionnement de l’UVE [focus Groupe Turbo Alternateur]</vt:lpstr>
      <vt:lpstr>1.3 Principaux ratios d’exploitation [Traitement des Fumées]</vt:lpstr>
      <vt:lpstr>1.3 Principaux ratios d’exploitation [Sous-produits]</vt:lpstr>
      <vt:lpstr>1.3 Principaux ratios d’exploitation [Eaux &amp; énergies]</vt:lpstr>
      <vt:lpstr>1.4 Performance Energétique de l’UVE</vt:lpstr>
      <vt:lpstr>1.5 Valorisation énergie fatale</vt:lpstr>
      <vt:lpstr>Présentation PowerPoint</vt:lpstr>
      <vt:lpstr>Maintenance de l’UVE 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Auto-contrôle de l’UVE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Commission Suivi de site</vt:lpstr>
      <vt:lpstr>Présentation PowerPoint</vt:lpstr>
      <vt:lpstr>Présentation PowerPoint</vt:lpstr>
      <vt:lpstr>Plan Suivi environnemental</vt:lpstr>
      <vt:lpstr>Suivi DIOXINES-Prélèvement en semi continu</vt:lpstr>
      <vt:lpstr>Suivi DIOXINES-Prélèvement en semi continu</vt:lpstr>
      <vt:lpstr>Suivi DIOXINES-Prélèvement en semi continu</vt:lpstr>
      <vt:lpstr>Suivi DIOXINES-Prélèvement en semi continu</vt:lpstr>
      <vt:lpstr>Suivi retombées atmosphériques Cones Owen</vt:lpstr>
      <vt:lpstr>Suivi retombées atmosphériques Cones Owen</vt:lpstr>
      <vt:lpstr>Suivi retombées atmosphériques Cones Owen –sans Lq</vt:lpstr>
      <vt:lpstr>Suivi retombées atmosphériques Cones Owen –avec Lq</vt:lpstr>
      <vt:lpstr>BIO INDICATION</vt:lpstr>
      <vt:lpstr>BIO INDICATION - DIOXINES</vt:lpstr>
      <vt:lpstr>BIO INDICATION - DIOXINES</vt:lpstr>
      <vt:lpstr>BIO INDICATION - IGQA®</vt:lpstr>
      <vt:lpstr>BIO INDICATION - IGQA®</vt:lpstr>
      <vt:lpstr>Analyse du lait (rayon 7Km)</vt:lpstr>
      <vt:lpstr>Analyse du lait (rayon 7Km)</vt:lpstr>
      <vt:lpstr>Présentation PowerPoint</vt:lpstr>
      <vt:lpstr>Présentation PowerPoint</vt:lpstr>
      <vt:lpstr>Merci de votre attention 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SIVERT D'ANGERS</dc:creator>
  <cp:lastModifiedBy>audrey piron</cp:lastModifiedBy>
  <cp:revision>1</cp:revision>
  <cp:lastPrinted>2023-02-09T12:13:16Z</cp:lastPrinted>
  <dcterms:created xsi:type="dcterms:W3CDTF">2006-12-04T10:53:32Z</dcterms:created>
  <dcterms:modified xsi:type="dcterms:W3CDTF">2023-02-09T12:21:03Z</dcterms:modified>
</cp:coreProperties>
</file>