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7"/>
  </p:notesMasterIdLst>
  <p:sldIdLst>
    <p:sldId id="256" r:id="rId2"/>
    <p:sldId id="258" r:id="rId3"/>
    <p:sldId id="327" r:id="rId4"/>
    <p:sldId id="329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70" r:id="rId14"/>
    <p:sldId id="271" r:id="rId15"/>
    <p:sldId id="272" r:id="rId16"/>
    <p:sldId id="273" r:id="rId17"/>
    <p:sldId id="274" r:id="rId18"/>
    <p:sldId id="275" r:id="rId19"/>
    <p:sldId id="268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320" r:id="rId33"/>
    <p:sldId id="288" r:id="rId34"/>
    <p:sldId id="328" r:id="rId35"/>
    <p:sldId id="289" r:id="rId36"/>
  </p:sldIdLst>
  <p:sldSz cx="18288000" cy="10287000"/>
  <p:notesSz cx="6745288" cy="9882188"/>
  <p:embeddedFontLst>
    <p:embeddedFont>
      <p:font typeface="Arimo" panose="020B0604020202020204" charset="0"/>
      <p:regular r:id="rId38"/>
    </p:embeddedFont>
    <p:embeddedFont>
      <p:font typeface="Arimo Bold" panose="020B0604020202020204" charset="0"/>
      <p:regular r:id="rId39"/>
    </p:embeddedFont>
    <p:embeddedFont>
      <p:font typeface="Franklin Gothic Demi" panose="020B0703020102020204" pitchFamily="34" charset="0"/>
      <p:regular r:id="rId40"/>
      <p:italic r:id="rId41"/>
    </p:embeddedFont>
    <p:embeddedFont>
      <p:font typeface="Garet" panose="020B0604020202020204" charset="0"/>
      <p:regular r:id="rId42"/>
    </p:embeddedFont>
    <p:embeddedFont>
      <p:font typeface="Garet Bold" panose="020B0604020202020204" charset="0"/>
      <p:regular r:id="rId43"/>
    </p:embeddedFont>
    <p:embeddedFont>
      <p:font typeface="Glacial Indifference" panose="020B0604020202020204" charset="0"/>
      <p:regular r:id="rId44"/>
    </p:embeddedFont>
    <p:embeddedFont>
      <p:font typeface="Glacial Indifference Bold" panose="020B0604020202020204" charset="0"/>
      <p:regular r:id="rId45"/>
    </p:embeddedFont>
    <p:embeddedFont>
      <p:font typeface="Glacial Indifference Bold Italics" panose="020B0604020202020204" charset="0"/>
      <p:regular r:id="rId46"/>
    </p:embeddedFont>
    <p:embeddedFont>
      <p:font typeface="Glacial Indifference Italics" panose="020B0604020202020204" charset="0"/>
      <p:regular r:id="rId47"/>
    </p:embeddedFont>
    <p:embeddedFont>
      <p:font typeface="League Spartan" panose="020B0604020202020204" charset="0"/>
      <p:regular r:id="rId48"/>
    </p:embeddedFont>
    <p:embeddedFont>
      <p:font typeface="Open Sans" panose="020B0606030504020204" pitchFamily="34" charset="0"/>
      <p:regular r:id="rId49"/>
      <p:bold r:id="rId50"/>
      <p:italic r:id="rId51"/>
      <p:boldItalic r:id="rId52"/>
    </p:embeddedFont>
    <p:embeddedFont>
      <p:font typeface="Open Sans Bold" panose="020B0806030504020204" charset="0"/>
      <p:regular r:id="rId53"/>
    </p:embeddedFont>
    <p:embeddedFont>
      <p:font typeface="Open Sans Italics" panose="020B0604020202020204" charset="0"/>
      <p:regular r:id="rId54"/>
    </p:embeddedFont>
    <p:embeddedFont>
      <p:font typeface="Raleway Heavy" panose="020B0604020202020204" charset="0"/>
      <p:regular r:id="rId55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6" d="100"/>
          <a:sy n="56" d="100"/>
        </p:scale>
        <p:origin x="804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2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5.fntdata"/><Relationship Id="rId47" Type="http://schemas.openxmlformats.org/officeDocument/2006/relationships/font" Target="fonts/font10.fntdata"/><Relationship Id="rId50" Type="http://schemas.openxmlformats.org/officeDocument/2006/relationships/font" Target="fonts/font13.fntdata"/><Relationship Id="rId55" Type="http://schemas.openxmlformats.org/officeDocument/2006/relationships/font" Target="fonts/font1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1.fntdata"/><Relationship Id="rId46" Type="http://schemas.openxmlformats.org/officeDocument/2006/relationships/font" Target="fonts/font9.fntdata"/><Relationship Id="rId59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4.fntdata"/><Relationship Id="rId54" Type="http://schemas.openxmlformats.org/officeDocument/2006/relationships/font" Target="fonts/font1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font" Target="fonts/font8.fntdata"/><Relationship Id="rId53" Type="http://schemas.openxmlformats.org/officeDocument/2006/relationships/font" Target="fonts/font16.fntdata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2.fntdata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7.fntdata"/><Relationship Id="rId52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6.fntdata"/><Relationship Id="rId48" Type="http://schemas.openxmlformats.org/officeDocument/2006/relationships/font" Target="fonts/font11.fntdata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font" Target="fonts/font14.fntdata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20769" y="0"/>
            <a:ext cx="2922958" cy="49582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9B67AC1-4C5F-4A40-940E-905F8A840BD6}" type="datetimeFigureOut">
              <a:rPr lang="fr-FR" smtClean="0"/>
              <a:t>22/05/2024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5075"/>
            <a:ext cx="5929312" cy="333533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74529" y="4755803"/>
            <a:ext cx="5396230" cy="3891112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20769" y="9386364"/>
            <a:ext cx="2922958" cy="4958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3949C22-9ACD-4AAF-BB77-D096E47059F4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558896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6">
            <a:extLst>
              <a:ext uri="{FF2B5EF4-FFF2-40B4-BE49-F238E27FC236}">
                <a16:creationId xmlns:a16="http://schemas.microsoft.com/office/drawing/2014/main" id="{E085AC1E-1EFA-73C9-2995-33CEB5238CEC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r>
              <a:rPr lang="fr-FR" altLang="fr-FR"/>
              <a:t>Méthodologie</a:t>
            </a:r>
          </a:p>
        </p:txBody>
      </p:sp>
      <p:sp>
        <p:nvSpPr>
          <p:cNvPr id="8195" name="Rectangle 2">
            <a:extLst>
              <a:ext uri="{FF2B5EF4-FFF2-40B4-BE49-F238E27FC236}">
                <a16:creationId xmlns:a16="http://schemas.microsoft.com/office/drawing/2014/main" id="{F2E18A1A-4B10-2B1A-2860-079CFFFDDE3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>
            <a:extLst>
              <a:ext uri="{FF2B5EF4-FFF2-40B4-BE49-F238E27FC236}">
                <a16:creationId xmlns:a16="http://schemas.microsoft.com/office/drawing/2014/main" id="{4504FC9C-1295-1C76-2915-5456C8D1C36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fr-FR" altLang="fr-FR">
              <a:latin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5/22/2024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sv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svg"/><Relationship Id="rId3" Type="http://schemas.openxmlformats.org/officeDocument/2006/relationships/image" Target="../media/image40.jpeg"/><Relationship Id="rId7" Type="http://schemas.openxmlformats.org/officeDocument/2006/relationships/image" Target="../media/image44.pn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png"/><Relationship Id="rId5" Type="http://schemas.openxmlformats.org/officeDocument/2006/relationships/image" Target="../media/image42.jpeg"/><Relationship Id="rId10" Type="http://schemas.openxmlformats.org/officeDocument/2006/relationships/image" Target="../media/image35.png"/><Relationship Id="rId4" Type="http://schemas.openxmlformats.org/officeDocument/2006/relationships/image" Target="../media/image41.jpeg"/><Relationship Id="rId9" Type="http://schemas.openxmlformats.org/officeDocument/2006/relationships/image" Target="../media/image46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9.png"/><Relationship Id="rId7" Type="http://schemas.openxmlformats.org/officeDocument/2006/relationships/image" Target="../media/image52.jpe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jpeg"/><Relationship Id="rId3" Type="http://schemas.openxmlformats.org/officeDocument/2006/relationships/image" Target="../media/image55.png"/><Relationship Id="rId7" Type="http://schemas.openxmlformats.org/officeDocument/2006/relationships/image" Target="../media/image2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8.png"/><Relationship Id="rId5" Type="http://schemas.openxmlformats.org/officeDocument/2006/relationships/image" Target="../media/image57.svg"/><Relationship Id="rId4" Type="http://schemas.openxmlformats.org/officeDocument/2006/relationships/image" Target="../media/image5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7.sv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sv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5.svg"/><Relationship Id="rId4" Type="http://schemas.openxmlformats.org/officeDocument/2006/relationships/image" Target="../media/image7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sv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jpe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5.png"/><Relationship Id="rId7" Type="http://schemas.openxmlformats.org/officeDocument/2006/relationships/image" Target="../media/image1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9.png"/><Relationship Id="rId4" Type="http://schemas.openxmlformats.org/officeDocument/2006/relationships/image" Target="../media/image16.png"/><Relationship Id="rId9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892" y="424962"/>
            <a:ext cx="17432215" cy="9437077"/>
          </a:xfrm>
          <a:custGeom>
            <a:avLst/>
            <a:gdLst/>
            <a:ahLst/>
            <a:cxnLst/>
            <a:rect l="l" t="t" r="r" b="b"/>
            <a:pathLst>
              <a:path w="17432215" h="9437077">
                <a:moveTo>
                  <a:pt x="0" y="0"/>
                </a:moveTo>
                <a:lnTo>
                  <a:pt x="17432216" y="0"/>
                </a:lnTo>
                <a:lnTo>
                  <a:pt x="17432216" y="9437076"/>
                </a:lnTo>
                <a:lnTo>
                  <a:pt x="0" y="9437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1952" b="-195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-209550" y="3073877"/>
            <a:ext cx="18707100" cy="76200"/>
          </a:xfrm>
          <a:prstGeom prst="rect">
            <a:avLst/>
          </a:prstGeom>
          <a:solidFill>
            <a:srgbClr val="FFF5EC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33107" y="3718444"/>
            <a:ext cx="15221786" cy="2764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en-US" sz="10599" spc="381">
                <a:solidFill>
                  <a:srgbClr val="FFF5EC"/>
                </a:solidFill>
                <a:latin typeface="Raleway Heavy"/>
              </a:rPr>
              <a:t>UVE SALAMANDRE</a:t>
            </a:r>
          </a:p>
          <a:p>
            <a:pPr algn="ctr">
              <a:lnSpc>
                <a:spcPts val="10600"/>
              </a:lnSpc>
            </a:pPr>
            <a:r>
              <a:rPr lang="en-US" sz="10600" spc="381">
                <a:solidFill>
                  <a:srgbClr val="FFF5EC"/>
                </a:solidFill>
                <a:latin typeface="Raleway Heavy"/>
              </a:rPr>
              <a:t>CONCERTATION</a:t>
            </a:r>
          </a:p>
        </p:txBody>
      </p:sp>
      <p:sp>
        <p:nvSpPr>
          <p:cNvPr id="5" name="AutoShape 5"/>
          <p:cNvSpPr/>
          <p:nvPr/>
        </p:nvSpPr>
        <p:spPr>
          <a:xfrm>
            <a:off x="-209550" y="7057867"/>
            <a:ext cx="18707100" cy="76200"/>
          </a:xfrm>
          <a:prstGeom prst="rect">
            <a:avLst/>
          </a:prstGeom>
          <a:solidFill>
            <a:srgbClr val="FFF5EC"/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2015244" y="691006"/>
            <a:ext cx="2572775" cy="1235609"/>
          </a:xfrm>
          <a:custGeom>
            <a:avLst/>
            <a:gdLst/>
            <a:ahLst/>
            <a:cxnLst/>
            <a:rect l="l" t="t" r="r" b="b"/>
            <a:pathLst>
              <a:path w="2572775" h="1235609">
                <a:moveTo>
                  <a:pt x="0" y="0"/>
                </a:moveTo>
                <a:lnTo>
                  <a:pt x="2572776" y="0"/>
                </a:lnTo>
                <a:lnTo>
                  <a:pt x="2572776" y="1235609"/>
                </a:lnTo>
                <a:lnTo>
                  <a:pt x="0" y="1235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4111231" y="474881"/>
            <a:ext cx="2817107" cy="1597212"/>
            <a:chOff x="0" y="0"/>
            <a:chExt cx="3756143" cy="2129616"/>
          </a:xfrm>
        </p:grpSpPr>
        <p:grpSp>
          <p:nvGrpSpPr>
            <p:cNvPr id="8" name="Group 8"/>
            <p:cNvGrpSpPr/>
            <p:nvPr/>
          </p:nvGrpSpPr>
          <p:grpSpPr>
            <a:xfrm>
              <a:off x="1555464" y="1509528"/>
              <a:ext cx="1579555" cy="181288"/>
              <a:chOff x="0" y="0"/>
              <a:chExt cx="312011" cy="358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2011" cy="35810"/>
              </a:xfrm>
              <a:custGeom>
                <a:avLst/>
                <a:gdLst/>
                <a:ahLst/>
                <a:cxnLst/>
                <a:rect l="l" t="t" r="r" b="b"/>
                <a:pathLst>
                  <a:path w="312011" h="35810">
                    <a:moveTo>
                      <a:pt x="0" y="0"/>
                    </a:moveTo>
                    <a:lnTo>
                      <a:pt x="312011" y="0"/>
                    </a:lnTo>
                    <a:lnTo>
                      <a:pt x="312011" y="35810"/>
                    </a:lnTo>
                    <a:lnTo>
                      <a:pt x="0" y="358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12011" cy="739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0" y="0"/>
              <a:ext cx="3756143" cy="2129616"/>
            </a:xfrm>
            <a:custGeom>
              <a:avLst/>
              <a:gdLst/>
              <a:ahLst/>
              <a:cxnLst/>
              <a:rect l="l" t="t" r="r" b="b"/>
              <a:pathLst>
                <a:path w="3756143" h="2129616">
                  <a:moveTo>
                    <a:pt x="0" y="0"/>
                  </a:moveTo>
                  <a:lnTo>
                    <a:pt x="3756143" y="0"/>
                  </a:lnTo>
                  <a:lnTo>
                    <a:pt x="3756143" y="2129616"/>
                  </a:lnTo>
                  <a:lnTo>
                    <a:pt x="0" y="212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016704" y="670435"/>
            <a:ext cx="2939772" cy="1206103"/>
          </a:xfrm>
          <a:custGeom>
            <a:avLst/>
            <a:gdLst/>
            <a:ahLst/>
            <a:cxnLst/>
            <a:rect l="l" t="t" r="r" b="b"/>
            <a:pathLst>
              <a:path w="2939772" h="1206103">
                <a:moveTo>
                  <a:pt x="0" y="0"/>
                </a:moveTo>
                <a:lnTo>
                  <a:pt x="2939772" y="0"/>
                </a:lnTo>
                <a:lnTo>
                  <a:pt x="2939772" y="1206103"/>
                </a:lnTo>
                <a:lnTo>
                  <a:pt x="0" y="1206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615803" y="510205"/>
            <a:ext cx="1195283" cy="1416411"/>
          </a:xfrm>
          <a:custGeom>
            <a:avLst/>
            <a:gdLst/>
            <a:ahLst/>
            <a:cxnLst/>
            <a:rect l="l" t="t" r="r" b="b"/>
            <a:pathLst>
              <a:path w="1195283" h="1416411">
                <a:moveTo>
                  <a:pt x="0" y="0"/>
                </a:moveTo>
                <a:lnTo>
                  <a:pt x="1195283" y="0"/>
                </a:lnTo>
                <a:lnTo>
                  <a:pt x="1195283" y="1416410"/>
                </a:lnTo>
                <a:lnTo>
                  <a:pt x="0" y="1416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3788838" y="7999777"/>
            <a:ext cx="10710323" cy="100106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58"/>
              </a:lnSpc>
            </a:pPr>
            <a:r>
              <a:rPr lang="en-US" sz="7458" spc="268">
                <a:solidFill>
                  <a:srgbClr val="FFF5EC"/>
                </a:solidFill>
                <a:latin typeface="Raleway Heavy"/>
              </a:rPr>
              <a:t>RÉUNION PUBLIQUE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593536"/>
            <a:ext cx="17939665" cy="8600812"/>
            <a:chOff x="0" y="0"/>
            <a:chExt cx="4724850" cy="226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265235"/>
            </a:xfrm>
            <a:custGeom>
              <a:avLst/>
              <a:gdLst/>
              <a:ahLst/>
              <a:cxnLst/>
              <a:rect l="l" t="t" r="r" b="b"/>
              <a:pathLst>
                <a:path w="4724850" h="2265235">
                  <a:moveTo>
                    <a:pt x="0" y="0"/>
                  </a:moveTo>
                  <a:lnTo>
                    <a:pt x="4724850" y="0"/>
                  </a:lnTo>
                  <a:lnTo>
                    <a:pt x="4724850" y="2265235"/>
                  </a:lnTo>
                  <a:lnTo>
                    <a:pt x="0" y="2265235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303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-146001" y="4845866"/>
            <a:ext cx="18580001" cy="6053984"/>
          </a:xfrm>
          <a:custGeom>
            <a:avLst/>
            <a:gdLst/>
            <a:ahLst/>
            <a:cxnLst/>
            <a:rect l="l" t="t" r="r" b="b"/>
            <a:pathLst>
              <a:path w="18580001" h="6053984">
                <a:moveTo>
                  <a:pt x="0" y="0"/>
                </a:moveTo>
                <a:lnTo>
                  <a:pt x="18580002" y="0"/>
                </a:lnTo>
                <a:lnTo>
                  <a:pt x="18580002" y="6053983"/>
                </a:lnTo>
                <a:lnTo>
                  <a:pt x="0" y="605398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 rot="3219106">
            <a:off x="2811869" y="7915511"/>
            <a:ext cx="1130240" cy="187902"/>
          </a:xfrm>
          <a:custGeom>
            <a:avLst/>
            <a:gdLst/>
            <a:ahLst/>
            <a:cxnLst/>
            <a:rect l="l" t="t" r="r" b="b"/>
            <a:pathLst>
              <a:path w="1130240" h="187902">
                <a:moveTo>
                  <a:pt x="0" y="0"/>
                </a:moveTo>
                <a:lnTo>
                  <a:pt x="1130241" y="0"/>
                </a:lnTo>
                <a:lnTo>
                  <a:pt x="1130241" y="187903"/>
                </a:lnTo>
                <a:lnTo>
                  <a:pt x="0" y="187903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TextBox 21"/>
          <p:cNvSpPr txBox="1"/>
          <p:nvPr/>
        </p:nvSpPr>
        <p:spPr>
          <a:xfrm>
            <a:off x="1883464" y="7191909"/>
            <a:ext cx="2354580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Glacial Indifference Bold"/>
              </a:rPr>
              <a:t>Stockage des </a:t>
            </a:r>
            <a:r>
              <a:rPr lang="en-US" sz="1800" dirty="0" err="1">
                <a:solidFill>
                  <a:srgbClr val="000000"/>
                </a:solidFill>
                <a:latin typeface="Glacial Indifference Bold"/>
              </a:rPr>
              <a:t>balles</a:t>
            </a:r>
            <a:endParaRPr lang="en-US" sz="1800" dirty="0">
              <a:solidFill>
                <a:srgbClr val="000000"/>
              </a:solidFill>
              <a:latin typeface="Glacial Indifference Bold"/>
            </a:endParaRPr>
          </a:p>
        </p:txBody>
      </p:sp>
      <p:sp>
        <p:nvSpPr>
          <p:cNvPr id="22" name="TextBox 22"/>
          <p:cNvSpPr txBox="1"/>
          <p:nvPr/>
        </p:nvSpPr>
        <p:spPr>
          <a:xfrm>
            <a:off x="4714981" y="7037842"/>
            <a:ext cx="2354580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Glacial Indifference Bold"/>
              </a:rPr>
              <a:t>Hall de déchargement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8257120" y="5399239"/>
            <a:ext cx="2018420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Glacial Indifference Bold"/>
              </a:rPr>
              <a:t>Four et Chaudière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7266922" y="5665243"/>
            <a:ext cx="925458" cy="29815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000000"/>
                </a:solidFill>
                <a:latin typeface="Glacial Indifference Bold"/>
              </a:rPr>
              <a:t>Fosse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1042236" y="5632950"/>
            <a:ext cx="2441416" cy="306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000000"/>
                </a:solidFill>
                <a:latin typeface="Glacial Indifference Bold"/>
              </a:rPr>
              <a:t>Traitement des fumées</a:t>
            </a:r>
          </a:p>
        </p:txBody>
      </p:sp>
      <p:sp>
        <p:nvSpPr>
          <p:cNvPr id="26" name="Freeform 26"/>
          <p:cNvSpPr/>
          <p:nvPr/>
        </p:nvSpPr>
        <p:spPr>
          <a:xfrm rot="4639645">
            <a:off x="5774656" y="7786077"/>
            <a:ext cx="1043978" cy="173561"/>
          </a:xfrm>
          <a:custGeom>
            <a:avLst/>
            <a:gdLst/>
            <a:ahLst/>
            <a:cxnLst/>
            <a:rect l="l" t="t" r="r" b="b"/>
            <a:pathLst>
              <a:path w="1043978" h="173561">
                <a:moveTo>
                  <a:pt x="0" y="0"/>
                </a:moveTo>
                <a:lnTo>
                  <a:pt x="1043977" y="0"/>
                </a:lnTo>
                <a:lnTo>
                  <a:pt x="1043977" y="173561"/>
                </a:lnTo>
                <a:lnTo>
                  <a:pt x="0" y="17356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Freeform 27"/>
          <p:cNvSpPr/>
          <p:nvPr/>
        </p:nvSpPr>
        <p:spPr>
          <a:xfrm rot="5400000">
            <a:off x="8703627" y="6311819"/>
            <a:ext cx="1125406" cy="241946"/>
          </a:xfrm>
          <a:custGeom>
            <a:avLst/>
            <a:gdLst/>
            <a:ahLst/>
            <a:cxnLst/>
            <a:rect l="l" t="t" r="r" b="b"/>
            <a:pathLst>
              <a:path w="1509886" h="251018">
                <a:moveTo>
                  <a:pt x="0" y="0"/>
                </a:moveTo>
                <a:lnTo>
                  <a:pt x="1509886" y="0"/>
                </a:lnTo>
                <a:lnTo>
                  <a:pt x="1509886" y="251019"/>
                </a:lnTo>
                <a:lnTo>
                  <a:pt x="0" y="2510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8" name="Freeform 28"/>
          <p:cNvSpPr/>
          <p:nvPr/>
        </p:nvSpPr>
        <p:spPr>
          <a:xfrm rot="4639645">
            <a:off x="7306006" y="6441800"/>
            <a:ext cx="1043978" cy="173561"/>
          </a:xfrm>
          <a:custGeom>
            <a:avLst/>
            <a:gdLst/>
            <a:ahLst/>
            <a:cxnLst/>
            <a:rect l="l" t="t" r="r" b="b"/>
            <a:pathLst>
              <a:path w="1043978" h="173561">
                <a:moveTo>
                  <a:pt x="0" y="0"/>
                </a:moveTo>
                <a:lnTo>
                  <a:pt x="1043978" y="0"/>
                </a:lnTo>
                <a:lnTo>
                  <a:pt x="1043978" y="173562"/>
                </a:lnTo>
                <a:lnTo>
                  <a:pt x="0" y="17356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29"/>
          <p:cNvSpPr/>
          <p:nvPr/>
        </p:nvSpPr>
        <p:spPr>
          <a:xfrm rot="5226398">
            <a:off x="11411221" y="6401301"/>
            <a:ext cx="1117452" cy="185776"/>
          </a:xfrm>
          <a:custGeom>
            <a:avLst/>
            <a:gdLst/>
            <a:ahLst/>
            <a:cxnLst/>
            <a:rect l="l" t="t" r="r" b="b"/>
            <a:pathLst>
              <a:path w="1117452" h="185776">
                <a:moveTo>
                  <a:pt x="0" y="0"/>
                </a:moveTo>
                <a:lnTo>
                  <a:pt x="1117452" y="0"/>
                </a:lnTo>
                <a:lnTo>
                  <a:pt x="1117452" y="185776"/>
                </a:lnTo>
                <a:lnTo>
                  <a:pt x="0" y="18577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AutoShape 30"/>
          <p:cNvSpPr/>
          <p:nvPr/>
        </p:nvSpPr>
        <p:spPr>
          <a:xfrm flipV="1">
            <a:off x="9878637" y="7230009"/>
            <a:ext cx="21750" cy="267507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1" name="AutoShape 31"/>
          <p:cNvSpPr/>
          <p:nvPr/>
        </p:nvSpPr>
        <p:spPr>
          <a:xfrm flipH="1" flipV="1">
            <a:off x="13362666" y="7210244"/>
            <a:ext cx="197124" cy="288815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2" name="AutoShape 32"/>
          <p:cNvSpPr/>
          <p:nvPr/>
        </p:nvSpPr>
        <p:spPr>
          <a:xfrm>
            <a:off x="9900387" y="7210244"/>
            <a:ext cx="3462279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3" name="TextBox 33"/>
          <p:cNvSpPr txBox="1"/>
          <p:nvPr/>
        </p:nvSpPr>
        <p:spPr>
          <a:xfrm>
            <a:off x="2296452" y="-101804"/>
            <a:ext cx="13695096" cy="8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L’UVE SALAMANDRE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7272814" y="664883"/>
            <a:ext cx="3769422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8339"/>
                </a:solidFill>
                <a:latin typeface="Glacial Indifference Bold"/>
              </a:rPr>
              <a:t>COMMENT ÇA MARCHE ?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854280" y="3845687"/>
            <a:ext cx="3968339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>
                <a:solidFill>
                  <a:srgbClr val="000000"/>
                </a:solidFill>
                <a:latin typeface="Glacial Indifference Bold"/>
              </a:rPr>
              <a:t>Un broyeur pour le traitement des encombrants de déchèterie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446889" y="2053995"/>
            <a:ext cx="4783121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>
                <a:solidFill>
                  <a:srgbClr val="000000"/>
                </a:solidFill>
                <a:latin typeface="Glacial Indifference Bold"/>
              </a:rPr>
              <a:t>Fonctionnement : 8000 h/an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>
                <a:solidFill>
                  <a:srgbClr val="000000"/>
                </a:solidFill>
                <a:latin typeface="Glacial Indifference"/>
              </a:rPr>
              <a:t>soit 115 000 tonnes en 2023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6386346" y="3630545"/>
            <a:ext cx="5704574" cy="10515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Une turbine de 9,2 MW pour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 Bold"/>
              </a:rPr>
              <a:t>une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 production d ’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 Bold"/>
              </a:rPr>
              <a:t>électricité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 de 70 000 MWh/an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"/>
              </a:rPr>
              <a:t>équivalente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"/>
              </a:rPr>
              <a:t> à la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"/>
              </a:rPr>
              <a:t>consommation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"/>
              </a:rPr>
              <a:t>annuelle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"/>
              </a:rPr>
              <a:t>d’une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"/>
              </a:rPr>
              <a:t>ville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"/>
              </a:rPr>
              <a:t> de 30 000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"/>
              </a:rPr>
              <a:t>hbts</a:t>
            </a:r>
            <a:endParaRPr lang="en-US" sz="1999" u="none" strike="noStrike" dirty="0">
              <a:solidFill>
                <a:srgbClr val="000000"/>
              </a:solidFill>
              <a:latin typeface="Glacial Indifference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13808341" y="1881330"/>
            <a:ext cx="3279737" cy="10541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>
                <a:solidFill>
                  <a:srgbClr val="000000"/>
                </a:solidFill>
                <a:latin typeface="Glacial Indifference Bold"/>
              </a:rPr>
              <a:t>Alimentation d’un réseau de chauffage de serres à proximité de l’UVE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576342" y="3080778"/>
            <a:ext cx="4524216" cy="3492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>
                <a:solidFill>
                  <a:srgbClr val="000000"/>
                </a:solidFill>
                <a:latin typeface="Glacial Indifference Bold"/>
              </a:rPr>
              <a:t>Un traitement de fumées semi humide 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3334368" y="3385150"/>
            <a:ext cx="4227682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>
                <a:solidFill>
                  <a:srgbClr val="000000"/>
                </a:solidFill>
                <a:latin typeface="Glacial Indifference Bold"/>
              </a:rPr>
              <a:t>Une plate forme de valorisation des mâchefers sur le site (20 000 t/an)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148656" y="2643119"/>
            <a:ext cx="3699750" cy="7016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Une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 Bold"/>
              </a:rPr>
              <a:t>presse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 à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 Bold"/>
              </a:rPr>
              <a:t>balles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 pour les </a:t>
            </a:r>
            <a:r>
              <a:rPr lang="en-US" sz="1999" u="none" strike="noStrike" dirty="0" err="1">
                <a:solidFill>
                  <a:srgbClr val="000000"/>
                </a:solidFill>
                <a:latin typeface="Glacial Indifference Bold"/>
              </a:rPr>
              <a:t>arrêts</a:t>
            </a:r>
            <a:r>
              <a:rPr lang="en-US" sz="1999" u="none" strike="noStrike" dirty="0">
                <a:solidFill>
                  <a:srgbClr val="000000"/>
                </a:solidFill>
                <a:latin typeface="Glacial Indifference Bold"/>
              </a:rPr>
              <a:t> techniques du four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7439594" y="1826820"/>
            <a:ext cx="3408812" cy="48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832"/>
              </a:lnSpc>
            </a:pPr>
            <a:r>
              <a:rPr lang="en-US" sz="2737">
                <a:solidFill>
                  <a:srgbClr val="008339"/>
                </a:solidFill>
                <a:latin typeface="Glacial Indifference Bold"/>
              </a:rPr>
              <a:t>CARACTÉRISTIQUES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593536"/>
            <a:ext cx="17939665" cy="8600812"/>
            <a:chOff x="0" y="0"/>
            <a:chExt cx="4724850" cy="226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265235"/>
            </a:xfrm>
            <a:custGeom>
              <a:avLst/>
              <a:gdLst/>
              <a:ahLst/>
              <a:cxnLst/>
              <a:rect l="l" t="t" r="r" b="b"/>
              <a:pathLst>
                <a:path w="4724850" h="2265235">
                  <a:moveTo>
                    <a:pt x="0" y="0"/>
                  </a:moveTo>
                  <a:lnTo>
                    <a:pt x="4724850" y="0"/>
                  </a:lnTo>
                  <a:lnTo>
                    <a:pt x="4724850" y="2265235"/>
                  </a:lnTo>
                  <a:lnTo>
                    <a:pt x="0" y="2265235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303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2296452" y="-101804"/>
            <a:ext cx="13695096" cy="8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L’UVE SALAMANDRE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7272814" y="664883"/>
            <a:ext cx="3928586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8339"/>
                </a:solidFill>
                <a:latin typeface="Glacial Indifference Bold"/>
              </a:rPr>
              <a:t>COMMENT ÇA MARCHE ?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3757244" y="3515930"/>
            <a:ext cx="4901429" cy="832829"/>
            <a:chOff x="0" y="0"/>
            <a:chExt cx="1290911" cy="219346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290911" cy="219346"/>
            </a:xfrm>
            <a:custGeom>
              <a:avLst/>
              <a:gdLst/>
              <a:ahLst/>
              <a:cxnLst/>
              <a:rect l="l" t="t" r="r" b="b"/>
              <a:pathLst>
                <a:path w="1290911" h="219346">
                  <a:moveTo>
                    <a:pt x="0" y="0"/>
                  </a:moveTo>
                  <a:lnTo>
                    <a:pt x="1290911" y="0"/>
                  </a:lnTo>
                  <a:lnTo>
                    <a:pt x="1290911" y="219346"/>
                  </a:lnTo>
                  <a:lnTo>
                    <a:pt x="0" y="219346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290911" cy="25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4" name="Freeform 24"/>
          <p:cNvSpPr/>
          <p:nvPr/>
        </p:nvSpPr>
        <p:spPr>
          <a:xfrm>
            <a:off x="7784038" y="4931400"/>
            <a:ext cx="10226210" cy="4910719"/>
          </a:xfrm>
          <a:custGeom>
            <a:avLst/>
            <a:gdLst/>
            <a:ahLst/>
            <a:cxnLst/>
            <a:rect l="l" t="t" r="r" b="b"/>
            <a:pathLst>
              <a:path w="10226210" h="4910719">
                <a:moveTo>
                  <a:pt x="0" y="0"/>
                </a:moveTo>
                <a:lnTo>
                  <a:pt x="10226210" y="0"/>
                </a:lnTo>
                <a:lnTo>
                  <a:pt x="10226210" y="4910719"/>
                </a:lnTo>
                <a:lnTo>
                  <a:pt x="0" y="49107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Freeform 25"/>
          <p:cNvSpPr/>
          <p:nvPr/>
        </p:nvSpPr>
        <p:spPr>
          <a:xfrm>
            <a:off x="476013" y="3072122"/>
            <a:ext cx="4959368" cy="6510084"/>
          </a:xfrm>
          <a:custGeom>
            <a:avLst/>
            <a:gdLst/>
            <a:ahLst/>
            <a:cxnLst/>
            <a:rect l="l" t="t" r="r" b="b"/>
            <a:pathLst>
              <a:path w="4959368" h="6510084">
                <a:moveTo>
                  <a:pt x="0" y="0"/>
                </a:moveTo>
                <a:lnTo>
                  <a:pt x="4959368" y="0"/>
                </a:lnTo>
                <a:lnTo>
                  <a:pt x="4959368" y="6510085"/>
                </a:lnTo>
                <a:lnTo>
                  <a:pt x="0" y="651008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13979312" y="3609406"/>
            <a:ext cx="3626146" cy="65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3"/>
              </a:lnSpc>
              <a:spcBef>
                <a:spcPct val="0"/>
              </a:spcBef>
            </a:pPr>
            <a:r>
              <a:rPr lang="en-US" sz="2150" u="sng" strike="noStrike">
                <a:solidFill>
                  <a:srgbClr val="FFFFFF"/>
                </a:solidFill>
                <a:latin typeface="Glacial Indifference Bold"/>
              </a:rPr>
              <a:t>2/3 de l’usine est consacré au traitement des fumées 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1015186" y="4801697"/>
            <a:ext cx="3843814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TRAITEMENT DES FUMÉES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476012" y="2529996"/>
            <a:ext cx="2724387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FOUR CHAUDIÈRE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5742935" y="2577621"/>
            <a:ext cx="4436324" cy="2271701"/>
            <a:chOff x="0" y="0"/>
            <a:chExt cx="1168414" cy="598308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168414" cy="598308"/>
            </a:xfrm>
            <a:custGeom>
              <a:avLst/>
              <a:gdLst/>
              <a:ahLst/>
              <a:cxnLst/>
              <a:rect l="l" t="t" r="r" b="b"/>
              <a:pathLst>
                <a:path w="1168414" h="598308">
                  <a:moveTo>
                    <a:pt x="0" y="0"/>
                  </a:moveTo>
                  <a:lnTo>
                    <a:pt x="1168414" y="0"/>
                  </a:lnTo>
                  <a:lnTo>
                    <a:pt x="1168414" y="598308"/>
                  </a:lnTo>
                  <a:lnTo>
                    <a:pt x="0" y="598308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168414" cy="6364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5819996" y="2681614"/>
            <a:ext cx="4195108" cy="20493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2621"/>
              </a:lnSpc>
            </a:pPr>
            <a:r>
              <a:rPr lang="en-US" sz="2148" u="sng" strike="noStrike">
                <a:solidFill>
                  <a:srgbClr val="FFFFFF"/>
                </a:solidFill>
                <a:latin typeface="Glacial Indifference Bold"/>
              </a:rPr>
              <a:t>Récupération d’énergie : </a:t>
            </a:r>
          </a:p>
          <a:p>
            <a:pPr marL="0" lvl="0" indent="0" algn="l">
              <a:lnSpc>
                <a:spcPts val="2621"/>
              </a:lnSpc>
            </a:pPr>
            <a:r>
              <a:rPr lang="en-US" sz="2148" u="sng" strike="noStrike">
                <a:solidFill>
                  <a:srgbClr val="FFFFFF"/>
                </a:solidFill>
                <a:latin typeface="Glacial Indifference Bold"/>
              </a:rPr>
              <a:t>la chaudière verticale</a:t>
            </a:r>
          </a:p>
          <a:p>
            <a:pPr marL="0" lvl="0" indent="0" algn="l">
              <a:lnSpc>
                <a:spcPts val="2363"/>
              </a:lnSpc>
            </a:pPr>
            <a:endParaRPr lang="en-US" sz="2148" u="sng" strike="noStrike">
              <a:solidFill>
                <a:srgbClr val="FFFFFF"/>
              </a:solidFill>
              <a:latin typeface="Glacial Indifference Bold"/>
            </a:endParaRPr>
          </a:p>
          <a:p>
            <a:pPr marL="0" lvl="0" indent="0" algn="l">
              <a:lnSpc>
                <a:spcPts val="2193"/>
              </a:lnSpc>
            </a:pPr>
            <a:r>
              <a:rPr lang="en-US" sz="1797" u="none" strike="noStrike">
                <a:solidFill>
                  <a:srgbClr val="FFFFFF"/>
                </a:solidFill>
                <a:latin typeface="Glacial Indifference"/>
              </a:rPr>
              <a:t>Des conditions de vapeur élevées : </a:t>
            </a:r>
          </a:p>
          <a:p>
            <a:pPr marL="0" lvl="0" indent="0" algn="l">
              <a:lnSpc>
                <a:spcPts val="2193"/>
              </a:lnSpc>
            </a:pPr>
            <a:endParaRPr lang="en-US" sz="1797" u="none" strike="noStrike">
              <a:solidFill>
                <a:srgbClr val="FFFFFF"/>
              </a:solidFill>
              <a:latin typeface="Glacial Indifference"/>
            </a:endParaRPr>
          </a:p>
          <a:p>
            <a:pPr marL="0" lvl="0" indent="0" algn="l">
              <a:lnSpc>
                <a:spcPts val="2193"/>
              </a:lnSpc>
            </a:pPr>
            <a:r>
              <a:rPr lang="en-US" sz="1797" u="none" strike="noStrike">
                <a:solidFill>
                  <a:srgbClr val="FFFFFF"/>
                </a:solidFill>
                <a:latin typeface="Glacial Indifference"/>
                <a:ea typeface="Glacial Indifference"/>
              </a:rPr>
              <a:t>60 bar/400°C pour un rendement de production d’électricité maximum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2296452" y="-101804"/>
            <a:ext cx="13695096" cy="8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L’UVE SALAMANDRE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10655024" y="7728548"/>
            <a:ext cx="6941571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6 CENTRES DE TRANSFERT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854861" y="8338347"/>
            <a:ext cx="6404439" cy="14116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Sur le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territoire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du SIVERT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afin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d’optimiser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les transports (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en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terme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coûts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et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d’impact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environnemental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) : Saumur,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Doué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la Fontaine,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Tiercé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,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Bourgueil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,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Segré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et Saint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Barthélemy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d’Anjou.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1222959" y="1796778"/>
            <a:ext cx="5192306" cy="63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 dirty="0">
                <a:solidFill>
                  <a:srgbClr val="008339"/>
                </a:solidFill>
                <a:latin typeface="Glacial Indifference Bold"/>
              </a:rPr>
              <a:t>NOMBRE DE CAMIONS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0516734" y="2335253"/>
            <a:ext cx="6742566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entre 30 et 40 par jour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de 7h à 19h30 (du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lundi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au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vendredi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, et le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samedi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matin)</a:t>
            </a:r>
          </a:p>
        </p:txBody>
      </p:sp>
      <p:sp>
        <p:nvSpPr>
          <p:cNvPr id="25" name="Freeform 25"/>
          <p:cNvSpPr/>
          <p:nvPr/>
        </p:nvSpPr>
        <p:spPr>
          <a:xfrm>
            <a:off x="15389919" y="4818665"/>
            <a:ext cx="673005" cy="713117"/>
          </a:xfrm>
          <a:custGeom>
            <a:avLst/>
            <a:gdLst/>
            <a:ahLst/>
            <a:cxnLst/>
            <a:rect l="l" t="t" r="r" b="b"/>
            <a:pathLst>
              <a:path w="673005" h="713117">
                <a:moveTo>
                  <a:pt x="0" y="0"/>
                </a:moveTo>
                <a:lnTo>
                  <a:pt x="673004" y="0"/>
                </a:lnTo>
                <a:lnTo>
                  <a:pt x="673004" y="713117"/>
                </a:lnTo>
                <a:lnTo>
                  <a:pt x="0" y="713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TextBox 26"/>
          <p:cNvSpPr txBox="1"/>
          <p:nvPr/>
        </p:nvSpPr>
        <p:spPr>
          <a:xfrm>
            <a:off x="11314162" y="4666854"/>
            <a:ext cx="4612593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 dirty="0">
                <a:solidFill>
                  <a:srgbClr val="008339"/>
                </a:solidFill>
                <a:latin typeface="Glacial Indifference Bold"/>
              </a:rPr>
              <a:t>24H/24 - 7J/7</a:t>
            </a:r>
          </a:p>
        </p:txBody>
      </p:sp>
      <p:sp>
        <p:nvSpPr>
          <p:cNvPr id="27" name="TextBox 27"/>
          <p:cNvSpPr txBox="1"/>
          <p:nvPr/>
        </p:nvSpPr>
        <p:spPr>
          <a:xfrm>
            <a:off x="12058706" y="5210959"/>
            <a:ext cx="3172219" cy="338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Usine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en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fonctionnement</a:t>
            </a:r>
            <a:endParaRPr lang="en-US" sz="2032" u="none" strike="noStrike" dirty="0">
              <a:solidFill>
                <a:srgbClr val="435966"/>
              </a:solidFill>
              <a:latin typeface="Glacial Indifference Bold"/>
            </a:endParaRPr>
          </a:p>
        </p:txBody>
      </p:sp>
      <p:sp>
        <p:nvSpPr>
          <p:cNvPr id="28" name="Freeform 28"/>
          <p:cNvSpPr/>
          <p:nvPr/>
        </p:nvSpPr>
        <p:spPr>
          <a:xfrm>
            <a:off x="12218068" y="3101901"/>
            <a:ext cx="3202089" cy="1348248"/>
          </a:xfrm>
          <a:custGeom>
            <a:avLst/>
            <a:gdLst/>
            <a:ahLst/>
            <a:cxnLst/>
            <a:rect l="l" t="t" r="r" b="b"/>
            <a:pathLst>
              <a:path w="3202089" h="1348248">
                <a:moveTo>
                  <a:pt x="0" y="0"/>
                </a:moveTo>
                <a:lnTo>
                  <a:pt x="3202089" y="0"/>
                </a:lnTo>
                <a:lnTo>
                  <a:pt x="3202089" y="1348248"/>
                </a:lnTo>
                <a:lnTo>
                  <a:pt x="0" y="1348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TextBox 29"/>
          <p:cNvSpPr txBox="1"/>
          <p:nvPr/>
        </p:nvSpPr>
        <p:spPr>
          <a:xfrm>
            <a:off x="10041629" y="5847983"/>
            <a:ext cx="7554966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 dirty="0">
                <a:solidFill>
                  <a:srgbClr val="008339"/>
                </a:solidFill>
                <a:latin typeface="Glacial Indifference Bold"/>
              </a:rPr>
              <a:t>0 REJET LIQUIDE INDUSTRIEL</a:t>
            </a:r>
          </a:p>
        </p:txBody>
      </p:sp>
      <p:sp>
        <p:nvSpPr>
          <p:cNvPr id="30" name="TextBox 30"/>
          <p:cNvSpPr txBox="1"/>
          <p:nvPr/>
        </p:nvSpPr>
        <p:spPr>
          <a:xfrm>
            <a:off x="10854861" y="6448257"/>
            <a:ext cx="6064842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Seules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les eaux de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pluie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sortent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du site, les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autres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sont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réutilisées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pour le process de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l’Unité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3175671" y="5172859"/>
            <a:ext cx="2933455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12,5 TONNES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686411" y="5776405"/>
            <a:ext cx="5911975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la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capacité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du four à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brûler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les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déchets</a:t>
            </a:r>
            <a:endParaRPr lang="en-US" sz="2032" u="none" strike="noStrike" dirty="0">
              <a:solidFill>
                <a:srgbClr val="435966"/>
              </a:solidFill>
              <a:latin typeface="Glacial Indifference Bold"/>
            </a:endParaRP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par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heure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à PCI 2400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kCal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/kg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.</a:t>
            </a:r>
            <a:endParaRPr lang="en-US" sz="2032" u="none" strike="noStrike" dirty="0">
              <a:solidFill>
                <a:srgbClr val="435966"/>
              </a:solidFill>
              <a:latin typeface="Glacial Indifference Bold"/>
            </a:endParaRPr>
          </a:p>
        </p:txBody>
      </p:sp>
      <p:sp>
        <p:nvSpPr>
          <p:cNvPr id="33" name="TextBox 33"/>
          <p:cNvSpPr txBox="1"/>
          <p:nvPr/>
        </p:nvSpPr>
        <p:spPr>
          <a:xfrm>
            <a:off x="3086239" y="6810342"/>
            <a:ext cx="3790853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 dirty="0">
                <a:solidFill>
                  <a:srgbClr val="008339"/>
                </a:solidFill>
                <a:latin typeface="Glacial Indifference Bold"/>
              </a:rPr>
              <a:t>115 000 TONNES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028700" y="7422342"/>
            <a:ext cx="7535972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la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quantité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de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déchets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traités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en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2023 sur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l’UVE</a:t>
            </a:r>
            <a:endParaRPr lang="en-US" sz="2032" dirty="0">
              <a:solidFill>
                <a:srgbClr val="435966"/>
              </a:solidFill>
              <a:latin typeface="Glacial Indifference Bold"/>
            </a:endParaRP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pour un PCI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moyen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de 2200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kCal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/kg.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2159246" y="8567120"/>
            <a:ext cx="4736524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+ DE 350 TONNES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44713" y="9176918"/>
            <a:ext cx="4595370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la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quantité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d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déchets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brûlés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par jour à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l’UVE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Salamandre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.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1174635" y="1725333"/>
            <a:ext cx="7244102" cy="6416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dirty="0">
                <a:solidFill>
                  <a:srgbClr val="008339"/>
                </a:solidFill>
                <a:latin typeface="Glacial Indifference Bold"/>
              </a:rPr>
              <a:t>65 000 MWH/AN D’ÉLECTRICITÉ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855769" y="2410577"/>
            <a:ext cx="7827116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la production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d’électricité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l’UVE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sur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une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année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,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soit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l’équivalent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d’une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consommation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d’une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ville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de 30 000 habitants.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942082" y="3417101"/>
            <a:ext cx="7709207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dirty="0">
                <a:solidFill>
                  <a:srgbClr val="008339"/>
                </a:solidFill>
                <a:latin typeface="Glacial Indifference Bold"/>
              </a:rPr>
              <a:t>45 000 MWH/AN CHALEUR FATALE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855769" y="4026900"/>
            <a:ext cx="7881834" cy="104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la production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d’énergie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thermique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en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sortie de turbine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produite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annuellement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. Une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partie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de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cette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énergie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est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utilisée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pour chauffer les serres de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tomates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(18 000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Mwh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en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2023).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7039499" y="682026"/>
            <a:ext cx="3831718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EN QUELQUES CHIFFRES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2812146" y="38172"/>
            <a:ext cx="12663709" cy="86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L’UVE SALAMANDRE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3191551" y="2208378"/>
            <a:ext cx="12663709" cy="4240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8339"/>
                </a:solidFill>
                <a:latin typeface="Glacial Indifference Bold"/>
              </a:rPr>
              <a:t>ENERGIES PRODUITES EN MWH PAR ANNÉE</a:t>
            </a:r>
          </a:p>
        </p:txBody>
      </p:sp>
      <p:pic>
        <p:nvPicPr>
          <p:cNvPr id="22" name="Picture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49780" y="2180320"/>
            <a:ext cx="11661834" cy="6086052"/>
          </a:xfrm>
          <a:prstGeom prst="rect">
            <a:avLst/>
          </a:prstGeom>
        </p:spPr>
      </p:pic>
      <p:sp>
        <p:nvSpPr>
          <p:cNvPr id="23" name="Freeform 23"/>
          <p:cNvSpPr/>
          <p:nvPr/>
        </p:nvSpPr>
        <p:spPr>
          <a:xfrm rot="407919">
            <a:off x="810762" y="7546529"/>
            <a:ext cx="625294" cy="1168775"/>
          </a:xfrm>
          <a:custGeom>
            <a:avLst/>
            <a:gdLst/>
            <a:ahLst/>
            <a:cxnLst/>
            <a:rect l="l" t="t" r="r" b="b"/>
            <a:pathLst>
              <a:path w="625294" h="1168775">
                <a:moveTo>
                  <a:pt x="0" y="0"/>
                </a:moveTo>
                <a:lnTo>
                  <a:pt x="625294" y="0"/>
                </a:lnTo>
                <a:lnTo>
                  <a:pt x="625294" y="1168775"/>
                </a:lnTo>
                <a:lnTo>
                  <a:pt x="0" y="116877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4" name="Group 24"/>
          <p:cNvGrpSpPr/>
          <p:nvPr/>
        </p:nvGrpSpPr>
        <p:grpSpPr>
          <a:xfrm>
            <a:off x="1816272" y="4845392"/>
            <a:ext cx="629709" cy="347465"/>
            <a:chOff x="0" y="0"/>
            <a:chExt cx="162330" cy="8957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62330" cy="89571"/>
            </a:xfrm>
            <a:custGeom>
              <a:avLst/>
              <a:gdLst/>
              <a:ahLst/>
              <a:cxnLst/>
              <a:rect l="l" t="t" r="r" b="b"/>
              <a:pathLst>
                <a:path w="162330" h="89571">
                  <a:moveTo>
                    <a:pt x="0" y="0"/>
                  </a:moveTo>
                  <a:lnTo>
                    <a:pt x="162330" y="0"/>
                  </a:lnTo>
                  <a:lnTo>
                    <a:pt x="162330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62330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58700</a:t>
              </a:r>
            </a:p>
          </p:txBody>
        </p:sp>
      </p:grpSp>
      <p:grpSp>
        <p:nvGrpSpPr>
          <p:cNvPr id="27" name="Group 27"/>
          <p:cNvGrpSpPr/>
          <p:nvPr/>
        </p:nvGrpSpPr>
        <p:grpSpPr>
          <a:xfrm>
            <a:off x="2342218" y="5280594"/>
            <a:ext cx="629709" cy="347465"/>
            <a:chOff x="0" y="0"/>
            <a:chExt cx="162330" cy="89571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162330" cy="89571"/>
            </a:xfrm>
            <a:custGeom>
              <a:avLst/>
              <a:gdLst/>
              <a:ahLst/>
              <a:cxnLst/>
              <a:rect l="l" t="t" r="r" b="b"/>
              <a:pathLst>
                <a:path w="162330" h="89571">
                  <a:moveTo>
                    <a:pt x="0" y="0"/>
                  </a:moveTo>
                  <a:lnTo>
                    <a:pt x="162330" y="0"/>
                  </a:lnTo>
                  <a:lnTo>
                    <a:pt x="162330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0" y="-38100"/>
              <a:ext cx="162330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56282</a:t>
              </a:r>
            </a:p>
          </p:txBody>
        </p:sp>
      </p:grpSp>
      <p:grpSp>
        <p:nvGrpSpPr>
          <p:cNvPr id="30" name="Group 30"/>
          <p:cNvGrpSpPr/>
          <p:nvPr/>
        </p:nvGrpSpPr>
        <p:grpSpPr>
          <a:xfrm>
            <a:off x="2847087" y="4509123"/>
            <a:ext cx="629709" cy="347465"/>
            <a:chOff x="0" y="0"/>
            <a:chExt cx="162330" cy="89571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62330" cy="89571"/>
            </a:xfrm>
            <a:custGeom>
              <a:avLst/>
              <a:gdLst/>
              <a:ahLst/>
              <a:cxnLst/>
              <a:rect l="l" t="t" r="r" b="b"/>
              <a:pathLst>
                <a:path w="162330" h="89571">
                  <a:moveTo>
                    <a:pt x="0" y="0"/>
                  </a:moveTo>
                  <a:lnTo>
                    <a:pt x="162330" y="0"/>
                  </a:lnTo>
                  <a:lnTo>
                    <a:pt x="162330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62330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64187</a:t>
              </a:r>
            </a:p>
          </p:txBody>
        </p:sp>
      </p:grpSp>
      <p:grpSp>
        <p:nvGrpSpPr>
          <p:cNvPr id="33" name="Group 33"/>
          <p:cNvGrpSpPr/>
          <p:nvPr/>
        </p:nvGrpSpPr>
        <p:grpSpPr>
          <a:xfrm>
            <a:off x="3398182" y="4933129"/>
            <a:ext cx="551554" cy="347465"/>
            <a:chOff x="0" y="0"/>
            <a:chExt cx="142182" cy="89571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42182" cy="89571"/>
            </a:xfrm>
            <a:custGeom>
              <a:avLst/>
              <a:gdLst/>
              <a:ahLst/>
              <a:cxnLst/>
              <a:rect l="l" t="t" r="r" b="b"/>
              <a:pathLst>
                <a:path w="142182" h="89571">
                  <a:moveTo>
                    <a:pt x="0" y="0"/>
                  </a:moveTo>
                  <a:lnTo>
                    <a:pt x="142182" y="0"/>
                  </a:lnTo>
                  <a:lnTo>
                    <a:pt x="142182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42182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63361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3887484" y="5366590"/>
            <a:ext cx="551554" cy="347465"/>
            <a:chOff x="0" y="0"/>
            <a:chExt cx="142182" cy="89571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142182" cy="89571"/>
            </a:xfrm>
            <a:custGeom>
              <a:avLst/>
              <a:gdLst/>
              <a:ahLst/>
              <a:cxnLst/>
              <a:rect l="l" t="t" r="r" b="b"/>
              <a:pathLst>
                <a:path w="142182" h="89571">
                  <a:moveTo>
                    <a:pt x="0" y="0"/>
                  </a:moveTo>
                  <a:lnTo>
                    <a:pt x="142182" y="0"/>
                  </a:lnTo>
                  <a:lnTo>
                    <a:pt x="142182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142182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61507</a:t>
              </a:r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4419988" y="5935951"/>
            <a:ext cx="585049" cy="347465"/>
            <a:chOff x="0" y="0"/>
            <a:chExt cx="150817" cy="89571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150817" cy="89571"/>
            </a:xfrm>
            <a:custGeom>
              <a:avLst/>
              <a:gdLst/>
              <a:ahLst/>
              <a:cxnLst/>
              <a:rect l="l" t="t" r="r" b="b"/>
              <a:pathLst>
                <a:path w="150817" h="89571">
                  <a:moveTo>
                    <a:pt x="0" y="0"/>
                  </a:moveTo>
                  <a:lnTo>
                    <a:pt x="150817" y="0"/>
                  </a:lnTo>
                  <a:lnTo>
                    <a:pt x="150817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38100"/>
              <a:ext cx="150817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59666</a:t>
              </a:r>
            </a:p>
          </p:txBody>
        </p:sp>
      </p:grpSp>
      <p:grpSp>
        <p:nvGrpSpPr>
          <p:cNvPr id="42" name="Group 42"/>
          <p:cNvGrpSpPr/>
          <p:nvPr/>
        </p:nvGrpSpPr>
        <p:grpSpPr>
          <a:xfrm>
            <a:off x="4911761" y="4697870"/>
            <a:ext cx="585049" cy="347465"/>
            <a:chOff x="0" y="0"/>
            <a:chExt cx="150817" cy="89571"/>
          </a:xfrm>
        </p:grpSpPr>
        <p:sp>
          <p:nvSpPr>
            <p:cNvPr id="43" name="Freeform 43"/>
            <p:cNvSpPr/>
            <p:nvPr/>
          </p:nvSpPr>
          <p:spPr>
            <a:xfrm>
              <a:off x="0" y="0"/>
              <a:ext cx="150817" cy="89571"/>
            </a:xfrm>
            <a:custGeom>
              <a:avLst/>
              <a:gdLst/>
              <a:ahLst/>
              <a:cxnLst/>
              <a:rect l="l" t="t" r="r" b="b"/>
              <a:pathLst>
                <a:path w="150817" h="89571">
                  <a:moveTo>
                    <a:pt x="0" y="0"/>
                  </a:moveTo>
                  <a:lnTo>
                    <a:pt x="150817" y="0"/>
                  </a:lnTo>
                  <a:lnTo>
                    <a:pt x="150817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TextBox 44"/>
            <p:cNvSpPr txBox="1"/>
            <p:nvPr/>
          </p:nvSpPr>
          <p:spPr>
            <a:xfrm>
              <a:off x="0" y="-38100"/>
              <a:ext cx="150817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67430</a:t>
              </a:r>
            </a:p>
          </p:txBody>
        </p:sp>
      </p:grpSp>
      <p:grpSp>
        <p:nvGrpSpPr>
          <p:cNvPr id="45" name="Group 45"/>
          <p:cNvGrpSpPr/>
          <p:nvPr/>
        </p:nvGrpSpPr>
        <p:grpSpPr>
          <a:xfrm>
            <a:off x="5405087" y="5588517"/>
            <a:ext cx="640875" cy="347465"/>
            <a:chOff x="0" y="0"/>
            <a:chExt cx="165208" cy="89571"/>
          </a:xfrm>
        </p:grpSpPr>
        <p:sp>
          <p:nvSpPr>
            <p:cNvPr id="46" name="Freeform 46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7" name="TextBox 47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45087</a:t>
              </a:r>
            </a:p>
          </p:txBody>
        </p:sp>
      </p:grpSp>
      <p:grpSp>
        <p:nvGrpSpPr>
          <p:cNvPr id="48" name="Group 48"/>
          <p:cNvGrpSpPr/>
          <p:nvPr/>
        </p:nvGrpSpPr>
        <p:grpSpPr>
          <a:xfrm>
            <a:off x="5917955" y="4524138"/>
            <a:ext cx="640875" cy="347465"/>
            <a:chOff x="0" y="0"/>
            <a:chExt cx="165208" cy="89571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67961</a:t>
              </a:r>
            </a:p>
          </p:txBody>
        </p:sp>
      </p:grpSp>
      <p:grpSp>
        <p:nvGrpSpPr>
          <p:cNvPr id="51" name="Group 51"/>
          <p:cNvGrpSpPr/>
          <p:nvPr/>
        </p:nvGrpSpPr>
        <p:grpSpPr>
          <a:xfrm>
            <a:off x="6415954" y="4093342"/>
            <a:ext cx="640875" cy="347465"/>
            <a:chOff x="0" y="0"/>
            <a:chExt cx="165208" cy="89571"/>
          </a:xfrm>
        </p:grpSpPr>
        <p:sp>
          <p:nvSpPr>
            <p:cNvPr id="52" name="Freeform 52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3" name="TextBox 53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68816</a:t>
              </a:r>
            </a:p>
          </p:txBody>
        </p:sp>
      </p:grpSp>
      <p:grpSp>
        <p:nvGrpSpPr>
          <p:cNvPr id="54" name="Group 54"/>
          <p:cNvGrpSpPr/>
          <p:nvPr/>
        </p:nvGrpSpPr>
        <p:grpSpPr>
          <a:xfrm>
            <a:off x="841727" y="6283416"/>
            <a:ext cx="640875" cy="347465"/>
            <a:chOff x="0" y="0"/>
            <a:chExt cx="165208" cy="89571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13081</a:t>
              </a:r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6939829" y="4600678"/>
            <a:ext cx="640875" cy="347465"/>
            <a:chOff x="0" y="0"/>
            <a:chExt cx="165208" cy="89571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71021</a:t>
              </a:r>
            </a:p>
          </p:txBody>
        </p:sp>
      </p:grpSp>
      <p:grpSp>
        <p:nvGrpSpPr>
          <p:cNvPr id="60" name="Group 60"/>
          <p:cNvGrpSpPr/>
          <p:nvPr/>
        </p:nvGrpSpPr>
        <p:grpSpPr>
          <a:xfrm>
            <a:off x="7437829" y="4093342"/>
            <a:ext cx="640875" cy="347465"/>
            <a:chOff x="0" y="0"/>
            <a:chExt cx="165208" cy="89571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70600</a:t>
              </a:r>
            </a:p>
          </p:txBody>
        </p:sp>
      </p:grpSp>
      <p:grpSp>
        <p:nvGrpSpPr>
          <p:cNvPr id="63" name="Group 63"/>
          <p:cNvGrpSpPr/>
          <p:nvPr/>
        </p:nvGrpSpPr>
        <p:grpSpPr>
          <a:xfrm>
            <a:off x="7961704" y="4585663"/>
            <a:ext cx="640875" cy="347465"/>
            <a:chOff x="0" y="0"/>
            <a:chExt cx="165208" cy="89571"/>
          </a:xfrm>
        </p:grpSpPr>
        <p:sp>
          <p:nvSpPr>
            <p:cNvPr id="64" name="Freeform 64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5" name="TextBox 65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62632</a:t>
              </a:r>
            </a:p>
          </p:txBody>
        </p:sp>
      </p:grpSp>
      <p:grpSp>
        <p:nvGrpSpPr>
          <p:cNvPr id="66" name="Group 66"/>
          <p:cNvGrpSpPr/>
          <p:nvPr/>
        </p:nvGrpSpPr>
        <p:grpSpPr>
          <a:xfrm>
            <a:off x="8457737" y="5920936"/>
            <a:ext cx="640875" cy="347465"/>
            <a:chOff x="0" y="0"/>
            <a:chExt cx="165208" cy="89571"/>
          </a:xfrm>
        </p:grpSpPr>
        <p:sp>
          <p:nvSpPr>
            <p:cNvPr id="67" name="Freeform 67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8" name="TextBox 68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50349</a:t>
              </a:r>
            </a:p>
          </p:txBody>
        </p:sp>
      </p:grpSp>
      <p:grpSp>
        <p:nvGrpSpPr>
          <p:cNvPr id="69" name="Group 69"/>
          <p:cNvGrpSpPr/>
          <p:nvPr/>
        </p:nvGrpSpPr>
        <p:grpSpPr>
          <a:xfrm>
            <a:off x="8974787" y="5192857"/>
            <a:ext cx="640875" cy="347465"/>
            <a:chOff x="0" y="0"/>
            <a:chExt cx="165208" cy="89571"/>
          </a:xfrm>
        </p:grpSpPr>
        <p:sp>
          <p:nvSpPr>
            <p:cNvPr id="70" name="Freeform 70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1" name="TextBox 71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64511</a:t>
              </a:r>
            </a:p>
          </p:txBody>
        </p:sp>
      </p:grpSp>
      <p:sp>
        <p:nvSpPr>
          <p:cNvPr id="72" name="TextBox 72"/>
          <p:cNvSpPr txBox="1"/>
          <p:nvPr/>
        </p:nvSpPr>
        <p:spPr>
          <a:xfrm>
            <a:off x="535798" y="9058374"/>
            <a:ext cx="9596809" cy="7011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2"/>
              </a:lnSpc>
              <a:spcBef>
                <a:spcPct val="0"/>
              </a:spcBef>
            </a:pPr>
            <a:r>
              <a:rPr lang="en-US" sz="2037" u="none" strike="noStrike">
                <a:solidFill>
                  <a:srgbClr val="435966"/>
                </a:solidFill>
                <a:latin typeface="Glacial Indifference"/>
              </a:rPr>
              <a:t>La production d’électricité annuelle équivaut à la consommation électrique d’une ville comme Saumur à l’année.</a:t>
            </a:r>
          </a:p>
        </p:txBody>
      </p:sp>
      <p:grpSp>
        <p:nvGrpSpPr>
          <p:cNvPr id="73" name="Group 73"/>
          <p:cNvGrpSpPr/>
          <p:nvPr/>
        </p:nvGrpSpPr>
        <p:grpSpPr>
          <a:xfrm>
            <a:off x="1311814" y="5366590"/>
            <a:ext cx="629709" cy="347465"/>
            <a:chOff x="0" y="0"/>
            <a:chExt cx="162330" cy="89571"/>
          </a:xfrm>
        </p:grpSpPr>
        <p:sp>
          <p:nvSpPr>
            <p:cNvPr id="74" name="Freeform 74"/>
            <p:cNvSpPr/>
            <p:nvPr/>
          </p:nvSpPr>
          <p:spPr>
            <a:xfrm>
              <a:off x="0" y="0"/>
              <a:ext cx="162330" cy="89571"/>
            </a:xfrm>
            <a:custGeom>
              <a:avLst/>
              <a:gdLst/>
              <a:ahLst/>
              <a:cxnLst/>
              <a:rect l="l" t="t" r="r" b="b"/>
              <a:pathLst>
                <a:path w="162330" h="89571">
                  <a:moveTo>
                    <a:pt x="0" y="0"/>
                  </a:moveTo>
                  <a:lnTo>
                    <a:pt x="162330" y="0"/>
                  </a:lnTo>
                  <a:lnTo>
                    <a:pt x="162330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5" name="TextBox 75"/>
            <p:cNvSpPr txBox="1"/>
            <p:nvPr/>
          </p:nvSpPr>
          <p:spPr>
            <a:xfrm>
              <a:off x="0" y="-38100"/>
              <a:ext cx="162330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55934</a:t>
              </a:r>
            </a:p>
          </p:txBody>
        </p:sp>
      </p:grpSp>
      <p:sp>
        <p:nvSpPr>
          <p:cNvPr id="76" name="Freeform 76"/>
          <p:cNvSpPr/>
          <p:nvPr/>
        </p:nvSpPr>
        <p:spPr>
          <a:xfrm>
            <a:off x="189704" y="102563"/>
            <a:ext cx="2008951" cy="2008951"/>
          </a:xfrm>
          <a:custGeom>
            <a:avLst/>
            <a:gdLst/>
            <a:ahLst/>
            <a:cxnLst/>
            <a:rect l="l" t="t" r="r" b="b"/>
            <a:pathLst>
              <a:path w="2008951" h="2008951">
                <a:moveTo>
                  <a:pt x="0" y="0"/>
                </a:moveTo>
                <a:lnTo>
                  <a:pt x="2008951" y="0"/>
                </a:lnTo>
                <a:lnTo>
                  <a:pt x="2008951" y="2008950"/>
                </a:lnTo>
                <a:lnTo>
                  <a:pt x="0" y="2008950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7" name="TextBox 77"/>
          <p:cNvSpPr txBox="1"/>
          <p:nvPr/>
        </p:nvSpPr>
        <p:spPr>
          <a:xfrm>
            <a:off x="203698" y="731766"/>
            <a:ext cx="1939429" cy="7125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886"/>
              </a:lnSpc>
              <a:spcBef>
                <a:spcPct val="0"/>
              </a:spcBef>
            </a:pPr>
            <a:r>
              <a:rPr lang="en-US" sz="1572" u="none" strike="noStrike">
                <a:solidFill>
                  <a:srgbClr val="7ED957"/>
                </a:solidFill>
                <a:latin typeface="Glacial Indifference Bold"/>
              </a:rPr>
              <a:t>CONTINUITÉ ET QUALITÉ DU SERVICE PUBLIC</a:t>
            </a:r>
          </a:p>
        </p:txBody>
      </p:sp>
      <p:grpSp>
        <p:nvGrpSpPr>
          <p:cNvPr id="78" name="Group 78"/>
          <p:cNvGrpSpPr/>
          <p:nvPr/>
        </p:nvGrpSpPr>
        <p:grpSpPr>
          <a:xfrm>
            <a:off x="229869" y="2688986"/>
            <a:ext cx="611858" cy="371615"/>
            <a:chOff x="0" y="0"/>
            <a:chExt cx="224071" cy="136091"/>
          </a:xfrm>
        </p:grpSpPr>
        <p:sp>
          <p:nvSpPr>
            <p:cNvPr id="79" name="Freeform 79"/>
            <p:cNvSpPr/>
            <p:nvPr/>
          </p:nvSpPr>
          <p:spPr>
            <a:xfrm>
              <a:off x="0" y="0"/>
              <a:ext cx="224071" cy="136091"/>
            </a:xfrm>
            <a:custGeom>
              <a:avLst/>
              <a:gdLst/>
              <a:ahLst/>
              <a:cxnLst/>
              <a:rect l="l" t="t" r="r" b="b"/>
              <a:pathLst>
                <a:path w="224071" h="136091">
                  <a:moveTo>
                    <a:pt x="0" y="0"/>
                  </a:moveTo>
                  <a:lnTo>
                    <a:pt x="224071" y="0"/>
                  </a:lnTo>
                  <a:lnTo>
                    <a:pt x="224071" y="136091"/>
                  </a:lnTo>
                  <a:lnTo>
                    <a:pt x="0" y="13609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80" name="TextBox 80"/>
            <p:cNvSpPr txBox="1"/>
            <p:nvPr/>
          </p:nvSpPr>
          <p:spPr>
            <a:xfrm>
              <a:off x="0" y="-28575"/>
              <a:ext cx="224071" cy="164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679"/>
                </a:lnSpc>
              </a:pPr>
              <a:r>
                <a:rPr lang="en-US" sz="1199">
                  <a:solidFill>
                    <a:srgbClr val="FFFFFF"/>
                  </a:solidFill>
                  <a:latin typeface="Glacial Indifference"/>
                </a:rPr>
                <a:t>en MWH</a:t>
              </a:r>
            </a:p>
          </p:txBody>
        </p:sp>
      </p:grpSp>
      <p:sp>
        <p:nvSpPr>
          <p:cNvPr id="81" name="TextBox 81"/>
          <p:cNvSpPr txBox="1"/>
          <p:nvPr/>
        </p:nvSpPr>
        <p:spPr>
          <a:xfrm>
            <a:off x="11085107" y="3324238"/>
            <a:ext cx="6935797" cy="14599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2"/>
              </a:lnSpc>
              <a:spcBef>
                <a:spcPct val="0"/>
              </a:spcBef>
            </a:pP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ECOCIR a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été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porté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afin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d’offrir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une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meilleure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valorisation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énergétique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et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environnementale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à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l’UVE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Salamandre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et de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maitriser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les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coûts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,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notamment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la TGAP (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Taxe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Générale sur les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Activités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Polluantes</a:t>
            </a: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).</a:t>
            </a:r>
          </a:p>
        </p:txBody>
      </p:sp>
      <p:sp>
        <p:nvSpPr>
          <p:cNvPr id="82" name="TextBox 82"/>
          <p:cNvSpPr txBox="1"/>
          <p:nvPr/>
        </p:nvSpPr>
        <p:spPr>
          <a:xfrm>
            <a:off x="11085107" y="5006908"/>
            <a:ext cx="6935797" cy="13217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446"/>
              </a:lnSpc>
              <a:spcBef>
                <a:spcPct val="0"/>
              </a:spcBef>
            </a:pPr>
            <a:r>
              <a:rPr lang="en-US" sz="2461" u="none" strike="noStrike">
                <a:solidFill>
                  <a:srgbClr val="435966"/>
                </a:solidFill>
                <a:latin typeface="Glacial Indifference"/>
              </a:rPr>
              <a:t>Énergie thermique consommée par les serres UVE :</a:t>
            </a:r>
          </a:p>
          <a:p>
            <a:pPr marL="531523" lvl="1" indent="-265761" algn="just">
              <a:lnSpc>
                <a:spcPts val="3446"/>
              </a:lnSpc>
              <a:spcBef>
                <a:spcPct val="0"/>
              </a:spcBef>
              <a:buFont typeface="Arial"/>
              <a:buChar char="•"/>
            </a:pPr>
            <a:r>
              <a:rPr lang="en-US" sz="2461" u="none" strike="noStrike">
                <a:solidFill>
                  <a:srgbClr val="435966"/>
                </a:solidFill>
                <a:latin typeface="Glacial Indifference"/>
              </a:rPr>
              <a:t>en 2022 : </a:t>
            </a:r>
            <a:r>
              <a:rPr lang="en-US" sz="2461" u="sng" strike="noStrike">
                <a:solidFill>
                  <a:srgbClr val="435966"/>
                </a:solidFill>
                <a:latin typeface="Glacial Indifference Bold"/>
              </a:rPr>
              <a:t>14 380 MWH</a:t>
            </a:r>
          </a:p>
          <a:p>
            <a:pPr marL="531523" lvl="1" indent="-265761" algn="just">
              <a:lnSpc>
                <a:spcPts val="3446"/>
              </a:lnSpc>
              <a:spcBef>
                <a:spcPct val="0"/>
              </a:spcBef>
              <a:buFont typeface="Arial"/>
              <a:buChar char="•"/>
            </a:pPr>
            <a:r>
              <a:rPr lang="en-US" sz="2461" strike="noStrike">
                <a:solidFill>
                  <a:srgbClr val="435966"/>
                </a:solidFill>
                <a:latin typeface="Glacial Indifference"/>
              </a:rPr>
              <a:t>en 2023 : </a:t>
            </a:r>
            <a:r>
              <a:rPr lang="en-US" sz="2461" u="sng" strike="noStrike">
                <a:solidFill>
                  <a:srgbClr val="435966"/>
                </a:solidFill>
                <a:latin typeface="Glacial Indifference Bold"/>
              </a:rPr>
              <a:t>18 310 MWH</a:t>
            </a:r>
          </a:p>
        </p:txBody>
      </p:sp>
      <p:grpSp>
        <p:nvGrpSpPr>
          <p:cNvPr id="83" name="Group 83"/>
          <p:cNvGrpSpPr/>
          <p:nvPr/>
        </p:nvGrpSpPr>
        <p:grpSpPr>
          <a:xfrm>
            <a:off x="3935109" y="2111513"/>
            <a:ext cx="2020946" cy="679165"/>
            <a:chOff x="0" y="0"/>
            <a:chExt cx="2694594" cy="905554"/>
          </a:xfrm>
        </p:grpSpPr>
        <p:grpSp>
          <p:nvGrpSpPr>
            <p:cNvPr id="84" name="Group 84"/>
            <p:cNvGrpSpPr/>
            <p:nvPr/>
          </p:nvGrpSpPr>
          <p:grpSpPr>
            <a:xfrm>
              <a:off x="0" y="0"/>
              <a:ext cx="2694594" cy="905554"/>
              <a:chOff x="0" y="0"/>
              <a:chExt cx="798886" cy="268476"/>
            </a:xfrm>
          </p:grpSpPr>
          <p:sp>
            <p:nvSpPr>
              <p:cNvPr id="85" name="Freeform 85"/>
              <p:cNvSpPr/>
              <p:nvPr/>
            </p:nvSpPr>
            <p:spPr>
              <a:xfrm>
                <a:off x="0" y="0"/>
                <a:ext cx="798886" cy="268476"/>
              </a:xfrm>
              <a:custGeom>
                <a:avLst/>
                <a:gdLst/>
                <a:ahLst/>
                <a:cxnLst/>
                <a:rect l="l" t="t" r="r" b="b"/>
                <a:pathLst>
                  <a:path w="798886" h="268476">
                    <a:moveTo>
                      <a:pt x="12762" y="0"/>
                    </a:moveTo>
                    <a:lnTo>
                      <a:pt x="786125" y="0"/>
                    </a:lnTo>
                    <a:cubicBezTo>
                      <a:pt x="793173" y="0"/>
                      <a:pt x="798886" y="5714"/>
                      <a:pt x="798886" y="12762"/>
                    </a:cubicBezTo>
                    <a:lnTo>
                      <a:pt x="798886" y="255715"/>
                    </a:lnTo>
                    <a:cubicBezTo>
                      <a:pt x="798886" y="259099"/>
                      <a:pt x="797542" y="262345"/>
                      <a:pt x="795149" y="264738"/>
                    </a:cubicBezTo>
                    <a:cubicBezTo>
                      <a:pt x="792755" y="267132"/>
                      <a:pt x="789509" y="268476"/>
                      <a:pt x="786125" y="268476"/>
                    </a:cubicBezTo>
                    <a:lnTo>
                      <a:pt x="12762" y="268476"/>
                    </a:lnTo>
                    <a:cubicBezTo>
                      <a:pt x="9377" y="268476"/>
                      <a:pt x="6131" y="267132"/>
                      <a:pt x="3738" y="264738"/>
                    </a:cubicBezTo>
                    <a:cubicBezTo>
                      <a:pt x="1345" y="262345"/>
                      <a:pt x="0" y="259099"/>
                      <a:pt x="0" y="255715"/>
                    </a:cubicBezTo>
                    <a:lnTo>
                      <a:pt x="0" y="12762"/>
                    </a:lnTo>
                    <a:cubicBezTo>
                      <a:pt x="0" y="9377"/>
                      <a:pt x="1345" y="6131"/>
                      <a:pt x="3738" y="3738"/>
                    </a:cubicBezTo>
                    <a:cubicBezTo>
                      <a:pt x="6131" y="1345"/>
                      <a:pt x="9377" y="0"/>
                      <a:pt x="12762" y="0"/>
                    </a:cubicBezTo>
                    <a:close/>
                  </a:path>
                </a:pathLst>
              </a:custGeom>
              <a:solidFill>
                <a:srgbClr val="00833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6" name="TextBox 86"/>
              <p:cNvSpPr txBox="1"/>
              <p:nvPr/>
            </p:nvSpPr>
            <p:spPr>
              <a:xfrm>
                <a:off x="0" y="-47625"/>
                <a:ext cx="798886" cy="3161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6"/>
                  </a:lnSpc>
                </a:pPr>
                <a:endParaRPr/>
              </a:p>
            </p:txBody>
          </p:sp>
        </p:grpSp>
        <p:sp>
          <p:nvSpPr>
            <p:cNvPr id="87" name="TextBox 87"/>
            <p:cNvSpPr txBox="1"/>
            <p:nvPr/>
          </p:nvSpPr>
          <p:spPr>
            <a:xfrm>
              <a:off x="30991" y="167824"/>
              <a:ext cx="2663603" cy="593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64"/>
                </a:lnSpc>
                <a:spcBef>
                  <a:spcPct val="0"/>
                </a:spcBef>
              </a:pPr>
              <a:r>
                <a:rPr lang="en-US" sz="3331">
                  <a:solidFill>
                    <a:srgbClr val="FDF7F0"/>
                  </a:solidFill>
                  <a:latin typeface="Glacial Indifference"/>
                </a:rPr>
                <a:t>Électricité</a:t>
              </a:r>
            </a:p>
          </p:txBody>
        </p:sp>
      </p:grpSp>
      <p:sp>
        <p:nvSpPr>
          <p:cNvPr id="88" name="TextBox 88"/>
          <p:cNvSpPr txBox="1"/>
          <p:nvPr/>
        </p:nvSpPr>
        <p:spPr>
          <a:xfrm>
            <a:off x="13692791" y="2790678"/>
            <a:ext cx="1783064" cy="34830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2852"/>
              </a:lnSpc>
              <a:spcBef>
                <a:spcPct val="0"/>
              </a:spcBef>
            </a:pPr>
            <a:r>
              <a:rPr lang="en-US" sz="2037" dirty="0">
                <a:solidFill>
                  <a:srgbClr val="435966"/>
                </a:solidFill>
                <a:latin typeface="Glacial Indifference"/>
              </a:rPr>
              <a:t>(</a:t>
            </a:r>
            <a:r>
              <a:rPr lang="en-US" sz="2037" dirty="0" err="1">
                <a:solidFill>
                  <a:srgbClr val="435966"/>
                </a:solidFill>
                <a:latin typeface="Glacial Indifference"/>
              </a:rPr>
              <a:t>c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haleur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fatale)</a:t>
            </a:r>
          </a:p>
        </p:txBody>
      </p:sp>
      <p:sp>
        <p:nvSpPr>
          <p:cNvPr id="89" name="Freeform 89"/>
          <p:cNvSpPr/>
          <p:nvPr/>
        </p:nvSpPr>
        <p:spPr>
          <a:xfrm>
            <a:off x="12316347" y="6559842"/>
            <a:ext cx="4473318" cy="3142150"/>
          </a:xfrm>
          <a:custGeom>
            <a:avLst/>
            <a:gdLst/>
            <a:ahLst/>
            <a:cxnLst/>
            <a:rect l="l" t="t" r="r" b="b"/>
            <a:pathLst>
              <a:path w="4473318" h="3142150">
                <a:moveTo>
                  <a:pt x="0" y="0"/>
                </a:moveTo>
                <a:lnTo>
                  <a:pt x="4473317" y="0"/>
                </a:lnTo>
                <a:lnTo>
                  <a:pt x="4473317" y="3142150"/>
                </a:lnTo>
                <a:lnTo>
                  <a:pt x="0" y="314215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-20286" b="-18444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90" name="Group 90"/>
          <p:cNvGrpSpPr/>
          <p:nvPr/>
        </p:nvGrpSpPr>
        <p:grpSpPr>
          <a:xfrm>
            <a:off x="1800295" y="7513627"/>
            <a:ext cx="7469550" cy="1344722"/>
            <a:chOff x="0" y="0"/>
            <a:chExt cx="2357730" cy="424455"/>
          </a:xfrm>
        </p:grpSpPr>
        <p:sp>
          <p:nvSpPr>
            <p:cNvPr id="91" name="Freeform 91"/>
            <p:cNvSpPr/>
            <p:nvPr/>
          </p:nvSpPr>
          <p:spPr>
            <a:xfrm>
              <a:off x="0" y="0"/>
              <a:ext cx="2357730" cy="424455"/>
            </a:xfrm>
            <a:custGeom>
              <a:avLst/>
              <a:gdLst/>
              <a:ahLst/>
              <a:cxnLst/>
              <a:rect l="l" t="t" r="r" b="b"/>
              <a:pathLst>
                <a:path w="2357730" h="424455">
                  <a:moveTo>
                    <a:pt x="24875" y="0"/>
                  </a:moveTo>
                  <a:lnTo>
                    <a:pt x="2332855" y="0"/>
                  </a:lnTo>
                  <a:cubicBezTo>
                    <a:pt x="2346593" y="0"/>
                    <a:pt x="2357730" y="11137"/>
                    <a:pt x="2357730" y="24875"/>
                  </a:cubicBezTo>
                  <a:lnTo>
                    <a:pt x="2357730" y="399580"/>
                  </a:lnTo>
                  <a:cubicBezTo>
                    <a:pt x="2357730" y="406177"/>
                    <a:pt x="2355109" y="412505"/>
                    <a:pt x="2350444" y="417170"/>
                  </a:cubicBezTo>
                  <a:cubicBezTo>
                    <a:pt x="2345779" y="421835"/>
                    <a:pt x="2339452" y="424455"/>
                    <a:pt x="2332855" y="424455"/>
                  </a:cubicBezTo>
                  <a:lnTo>
                    <a:pt x="24875" y="424455"/>
                  </a:lnTo>
                  <a:cubicBezTo>
                    <a:pt x="18278" y="424455"/>
                    <a:pt x="11951" y="421835"/>
                    <a:pt x="7286" y="417170"/>
                  </a:cubicBezTo>
                  <a:cubicBezTo>
                    <a:pt x="2621" y="412505"/>
                    <a:pt x="0" y="406177"/>
                    <a:pt x="0" y="399580"/>
                  </a:cubicBezTo>
                  <a:lnTo>
                    <a:pt x="0" y="24875"/>
                  </a:lnTo>
                  <a:cubicBezTo>
                    <a:pt x="0" y="18278"/>
                    <a:pt x="2621" y="11951"/>
                    <a:pt x="7286" y="7286"/>
                  </a:cubicBezTo>
                  <a:cubicBezTo>
                    <a:pt x="11951" y="2621"/>
                    <a:pt x="18278" y="0"/>
                    <a:pt x="24875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92" name="TextBox 92"/>
            <p:cNvSpPr txBox="1"/>
            <p:nvPr/>
          </p:nvSpPr>
          <p:spPr>
            <a:xfrm>
              <a:off x="0" y="-47625"/>
              <a:ext cx="2357730" cy="47208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6"/>
                </a:lnSpc>
              </a:pPr>
              <a:endParaRPr/>
            </a:p>
          </p:txBody>
        </p:sp>
      </p:grpSp>
      <p:sp>
        <p:nvSpPr>
          <p:cNvPr id="93" name="TextBox 93"/>
          <p:cNvSpPr txBox="1"/>
          <p:nvPr/>
        </p:nvSpPr>
        <p:spPr>
          <a:xfrm>
            <a:off x="3257191" y="7965730"/>
            <a:ext cx="4450881" cy="8068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3"/>
              </a:lnSpc>
              <a:spcBef>
                <a:spcPct val="0"/>
              </a:spcBef>
            </a:pPr>
            <a:r>
              <a:rPr lang="en-US" sz="2002">
                <a:solidFill>
                  <a:srgbClr val="FFFFFF"/>
                </a:solidFill>
                <a:latin typeface="Open Sans Bold"/>
              </a:rPr>
              <a:t>soit une moyenne annuelle de </a:t>
            </a:r>
          </a:p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669" u="none" strike="noStrike">
                <a:solidFill>
                  <a:srgbClr val="FFFFFF"/>
                </a:solidFill>
                <a:latin typeface="Open Sans Bold"/>
              </a:rPr>
              <a:t>59 212,22 MWH</a:t>
            </a:r>
          </a:p>
        </p:txBody>
      </p:sp>
      <p:sp>
        <p:nvSpPr>
          <p:cNvPr id="94" name="TextBox 94"/>
          <p:cNvSpPr txBox="1"/>
          <p:nvPr/>
        </p:nvSpPr>
        <p:spPr>
          <a:xfrm>
            <a:off x="1901236" y="7581167"/>
            <a:ext cx="7340034" cy="3464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3"/>
              </a:lnSpc>
              <a:spcBef>
                <a:spcPct val="0"/>
              </a:spcBef>
            </a:pPr>
            <a:r>
              <a:rPr lang="en-US" sz="2002">
                <a:solidFill>
                  <a:srgbClr val="FFFFFF"/>
                </a:solidFill>
                <a:latin typeface="Open Sans Bold"/>
              </a:rPr>
              <a:t>Total d’électricité produite depuis 2006 : 1 065 820 MWH</a:t>
            </a:r>
          </a:p>
        </p:txBody>
      </p:sp>
      <p:grpSp>
        <p:nvGrpSpPr>
          <p:cNvPr id="95" name="Group 95"/>
          <p:cNvGrpSpPr/>
          <p:nvPr/>
        </p:nvGrpSpPr>
        <p:grpSpPr>
          <a:xfrm>
            <a:off x="13542533" y="2111513"/>
            <a:ext cx="2020946" cy="679165"/>
            <a:chOff x="0" y="0"/>
            <a:chExt cx="2694594" cy="905554"/>
          </a:xfrm>
        </p:grpSpPr>
        <p:grpSp>
          <p:nvGrpSpPr>
            <p:cNvPr id="96" name="Group 96"/>
            <p:cNvGrpSpPr/>
            <p:nvPr/>
          </p:nvGrpSpPr>
          <p:grpSpPr>
            <a:xfrm>
              <a:off x="0" y="0"/>
              <a:ext cx="2694594" cy="905554"/>
              <a:chOff x="0" y="0"/>
              <a:chExt cx="798886" cy="268476"/>
            </a:xfrm>
          </p:grpSpPr>
          <p:sp>
            <p:nvSpPr>
              <p:cNvPr id="97" name="Freeform 97"/>
              <p:cNvSpPr/>
              <p:nvPr/>
            </p:nvSpPr>
            <p:spPr>
              <a:xfrm>
                <a:off x="0" y="0"/>
                <a:ext cx="798886" cy="268476"/>
              </a:xfrm>
              <a:custGeom>
                <a:avLst/>
                <a:gdLst/>
                <a:ahLst/>
                <a:cxnLst/>
                <a:rect l="l" t="t" r="r" b="b"/>
                <a:pathLst>
                  <a:path w="798886" h="268476">
                    <a:moveTo>
                      <a:pt x="12762" y="0"/>
                    </a:moveTo>
                    <a:lnTo>
                      <a:pt x="786125" y="0"/>
                    </a:lnTo>
                    <a:cubicBezTo>
                      <a:pt x="793173" y="0"/>
                      <a:pt x="798886" y="5714"/>
                      <a:pt x="798886" y="12762"/>
                    </a:cubicBezTo>
                    <a:lnTo>
                      <a:pt x="798886" y="255715"/>
                    </a:lnTo>
                    <a:cubicBezTo>
                      <a:pt x="798886" y="259099"/>
                      <a:pt x="797542" y="262345"/>
                      <a:pt x="795149" y="264738"/>
                    </a:cubicBezTo>
                    <a:cubicBezTo>
                      <a:pt x="792755" y="267132"/>
                      <a:pt x="789509" y="268476"/>
                      <a:pt x="786125" y="268476"/>
                    </a:cubicBezTo>
                    <a:lnTo>
                      <a:pt x="12762" y="268476"/>
                    </a:lnTo>
                    <a:cubicBezTo>
                      <a:pt x="9377" y="268476"/>
                      <a:pt x="6131" y="267132"/>
                      <a:pt x="3738" y="264738"/>
                    </a:cubicBezTo>
                    <a:cubicBezTo>
                      <a:pt x="1345" y="262345"/>
                      <a:pt x="0" y="259099"/>
                      <a:pt x="0" y="255715"/>
                    </a:cubicBezTo>
                    <a:lnTo>
                      <a:pt x="0" y="12762"/>
                    </a:lnTo>
                    <a:cubicBezTo>
                      <a:pt x="0" y="9377"/>
                      <a:pt x="1345" y="6131"/>
                      <a:pt x="3738" y="3738"/>
                    </a:cubicBezTo>
                    <a:cubicBezTo>
                      <a:pt x="6131" y="1345"/>
                      <a:pt x="9377" y="0"/>
                      <a:pt x="12762" y="0"/>
                    </a:cubicBezTo>
                    <a:close/>
                  </a:path>
                </a:pathLst>
              </a:custGeom>
              <a:solidFill>
                <a:srgbClr val="00833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98" name="TextBox 98"/>
              <p:cNvSpPr txBox="1"/>
              <p:nvPr/>
            </p:nvSpPr>
            <p:spPr>
              <a:xfrm>
                <a:off x="0" y="-47625"/>
                <a:ext cx="798886" cy="316101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6"/>
                  </a:lnSpc>
                </a:pPr>
                <a:endParaRPr/>
              </a:p>
            </p:txBody>
          </p:sp>
        </p:grpSp>
        <p:sp>
          <p:nvSpPr>
            <p:cNvPr id="99" name="TextBox 99"/>
            <p:cNvSpPr txBox="1"/>
            <p:nvPr/>
          </p:nvSpPr>
          <p:spPr>
            <a:xfrm>
              <a:off x="30991" y="167824"/>
              <a:ext cx="2663603" cy="59398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164"/>
                </a:lnSpc>
                <a:spcBef>
                  <a:spcPct val="0"/>
                </a:spcBef>
              </a:pPr>
              <a:r>
                <a:rPr lang="en-US" sz="3331">
                  <a:solidFill>
                    <a:srgbClr val="FDF7F0"/>
                  </a:solidFill>
                  <a:latin typeface="Glacial Indifference"/>
                </a:rPr>
                <a:t>Thermique</a:t>
              </a:r>
            </a:p>
          </p:txBody>
        </p:sp>
      </p:grpSp>
      <p:grpSp>
        <p:nvGrpSpPr>
          <p:cNvPr id="100" name="Group 100"/>
          <p:cNvGrpSpPr/>
          <p:nvPr/>
        </p:nvGrpSpPr>
        <p:grpSpPr>
          <a:xfrm>
            <a:off x="9523405" y="4774410"/>
            <a:ext cx="640875" cy="347465"/>
            <a:chOff x="0" y="0"/>
            <a:chExt cx="165208" cy="89571"/>
          </a:xfrm>
        </p:grpSpPr>
        <p:sp>
          <p:nvSpPr>
            <p:cNvPr id="101" name="Freeform 101"/>
            <p:cNvSpPr/>
            <p:nvPr/>
          </p:nvSpPr>
          <p:spPr>
            <a:xfrm>
              <a:off x="0" y="0"/>
              <a:ext cx="165208" cy="89571"/>
            </a:xfrm>
            <a:custGeom>
              <a:avLst/>
              <a:gdLst/>
              <a:ahLst/>
              <a:cxnLst/>
              <a:rect l="l" t="t" r="r" b="b"/>
              <a:pathLst>
                <a:path w="165208" h="89571">
                  <a:moveTo>
                    <a:pt x="0" y="0"/>
                  </a:moveTo>
                  <a:lnTo>
                    <a:pt x="165208" y="0"/>
                  </a:lnTo>
                  <a:lnTo>
                    <a:pt x="165208" y="89571"/>
                  </a:lnTo>
                  <a:lnTo>
                    <a:pt x="0" y="8957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2" name="TextBox 102"/>
            <p:cNvSpPr txBox="1"/>
            <p:nvPr/>
          </p:nvSpPr>
          <p:spPr>
            <a:xfrm>
              <a:off x="0" y="-38100"/>
              <a:ext cx="165208" cy="1276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906"/>
                </a:lnSpc>
              </a:pPr>
              <a:r>
                <a:rPr lang="en-US" sz="1362">
                  <a:solidFill>
                    <a:srgbClr val="FFFFFF"/>
                  </a:solidFill>
                  <a:latin typeface="Glacial Indifference"/>
                </a:rPr>
                <a:t>64695</a:t>
              </a:r>
            </a:p>
          </p:txBody>
        </p:sp>
      </p:grpSp>
      <p:sp>
        <p:nvSpPr>
          <p:cNvPr id="103" name="TextBox 103"/>
          <p:cNvSpPr txBox="1"/>
          <p:nvPr/>
        </p:nvSpPr>
        <p:spPr>
          <a:xfrm>
            <a:off x="6189915" y="745793"/>
            <a:ext cx="5817394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8339"/>
                </a:solidFill>
                <a:latin typeface="Glacial Indifference Bold"/>
              </a:rPr>
              <a:t>UNE UNITÉ DE PRODUCTION D’ENERGIE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593536"/>
            <a:ext cx="17939665" cy="8600812"/>
            <a:chOff x="0" y="0"/>
            <a:chExt cx="4724850" cy="226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265235"/>
            </a:xfrm>
            <a:custGeom>
              <a:avLst/>
              <a:gdLst/>
              <a:ahLst/>
              <a:cxnLst/>
              <a:rect l="l" t="t" r="r" b="b"/>
              <a:pathLst>
                <a:path w="4724850" h="2265235">
                  <a:moveTo>
                    <a:pt x="0" y="0"/>
                  </a:moveTo>
                  <a:lnTo>
                    <a:pt x="4724850" y="0"/>
                  </a:lnTo>
                  <a:lnTo>
                    <a:pt x="4724850" y="2265235"/>
                  </a:lnTo>
                  <a:lnTo>
                    <a:pt x="0" y="2265235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303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11548296" y="6722526"/>
            <a:ext cx="3041115" cy="3012697"/>
            <a:chOff x="0" y="0"/>
            <a:chExt cx="4054820" cy="4016929"/>
          </a:xfrm>
        </p:grpSpPr>
        <p:grpSp>
          <p:nvGrpSpPr>
            <p:cNvPr id="20" name="Group 20"/>
            <p:cNvGrpSpPr/>
            <p:nvPr/>
          </p:nvGrpSpPr>
          <p:grpSpPr>
            <a:xfrm>
              <a:off x="0" y="0"/>
              <a:ext cx="4054820" cy="4016929"/>
              <a:chOff x="0" y="0"/>
              <a:chExt cx="959914" cy="950944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0" y="0"/>
                <a:ext cx="959914" cy="950944"/>
              </a:xfrm>
              <a:custGeom>
                <a:avLst/>
                <a:gdLst/>
                <a:ahLst/>
                <a:cxnLst/>
                <a:rect l="l" t="t" r="r" b="b"/>
                <a:pathLst>
                  <a:path w="959914" h="950944">
                    <a:moveTo>
                      <a:pt x="129833" y="0"/>
                    </a:moveTo>
                    <a:lnTo>
                      <a:pt x="830081" y="0"/>
                    </a:lnTo>
                    <a:cubicBezTo>
                      <a:pt x="864515" y="0"/>
                      <a:pt x="897539" y="13679"/>
                      <a:pt x="921887" y="38027"/>
                    </a:cubicBezTo>
                    <a:cubicBezTo>
                      <a:pt x="946236" y="62376"/>
                      <a:pt x="959914" y="95399"/>
                      <a:pt x="959914" y="129833"/>
                    </a:cubicBezTo>
                    <a:lnTo>
                      <a:pt x="959914" y="821111"/>
                    </a:lnTo>
                    <a:cubicBezTo>
                      <a:pt x="959914" y="892816"/>
                      <a:pt x="901786" y="950944"/>
                      <a:pt x="830081" y="950944"/>
                    </a:cubicBezTo>
                    <a:lnTo>
                      <a:pt x="129833" y="950944"/>
                    </a:lnTo>
                    <a:cubicBezTo>
                      <a:pt x="95399" y="950944"/>
                      <a:pt x="62376" y="937265"/>
                      <a:pt x="38027" y="912917"/>
                    </a:cubicBezTo>
                    <a:cubicBezTo>
                      <a:pt x="13679" y="888569"/>
                      <a:pt x="0" y="855545"/>
                      <a:pt x="0" y="821111"/>
                    </a:cubicBezTo>
                    <a:lnTo>
                      <a:pt x="0" y="129833"/>
                    </a:lnTo>
                    <a:cubicBezTo>
                      <a:pt x="0" y="58128"/>
                      <a:pt x="58128" y="0"/>
                      <a:pt x="129833" y="0"/>
                    </a:cubicBezTo>
                    <a:close/>
                  </a:path>
                </a:pathLst>
              </a:custGeom>
              <a:solidFill>
                <a:srgbClr val="00833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2" name="TextBox 22"/>
              <p:cNvSpPr txBox="1"/>
              <p:nvPr/>
            </p:nvSpPr>
            <p:spPr>
              <a:xfrm>
                <a:off x="0" y="-47625"/>
                <a:ext cx="959914" cy="9985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6"/>
                  </a:lnSpc>
                </a:pPr>
                <a:endParaRPr/>
              </a:p>
            </p:txBody>
          </p:sp>
        </p:grpSp>
        <p:sp>
          <p:nvSpPr>
            <p:cNvPr id="23" name="TextBox 23"/>
            <p:cNvSpPr txBox="1"/>
            <p:nvPr/>
          </p:nvSpPr>
          <p:spPr>
            <a:xfrm>
              <a:off x="205393" y="99343"/>
              <a:ext cx="3644035" cy="23625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803"/>
                </a:lnSpc>
              </a:pPr>
              <a:r>
                <a:rPr lang="en-US" sz="2002" dirty="0">
                  <a:solidFill>
                    <a:srgbClr val="FFFFFF"/>
                  </a:solidFill>
                  <a:latin typeface="Open Sans Bold"/>
                </a:rPr>
                <a:t>Total</a:t>
              </a:r>
            </a:p>
            <a:p>
              <a:pPr algn="ctr">
                <a:lnSpc>
                  <a:spcPts val="2803"/>
                </a:lnSpc>
              </a:pPr>
              <a:r>
                <a:rPr lang="en-US" sz="2002" dirty="0">
                  <a:solidFill>
                    <a:srgbClr val="FFFFFF"/>
                  </a:solidFill>
                  <a:latin typeface="Open Sans Bold"/>
                </a:rPr>
                <a:t>de </a:t>
              </a:r>
              <a:r>
                <a:rPr lang="en-US" sz="2002" dirty="0" err="1">
                  <a:solidFill>
                    <a:srgbClr val="FFFFFF"/>
                  </a:solidFill>
                  <a:latin typeface="Open Sans Bold"/>
                </a:rPr>
                <a:t>ferreux</a:t>
              </a:r>
              <a:r>
                <a:rPr lang="en-US" sz="2002" dirty="0">
                  <a:solidFill>
                    <a:srgbClr val="FFFFFF"/>
                  </a:solidFill>
                  <a:latin typeface="Open Sans Bold"/>
                </a:rPr>
                <a:t> </a:t>
              </a:r>
              <a:r>
                <a:rPr lang="en-US" sz="2002" dirty="0" err="1">
                  <a:solidFill>
                    <a:srgbClr val="FFFFFF"/>
                  </a:solidFill>
                  <a:latin typeface="Open Sans Bold"/>
                </a:rPr>
                <a:t>valorisés</a:t>
              </a:r>
              <a:r>
                <a:rPr lang="en-US" sz="2002" dirty="0">
                  <a:solidFill>
                    <a:srgbClr val="FFFFFF"/>
                  </a:solidFill>
                  <a:latin typeface="Open Sans Bold"/>
                </a:rPr>
                <a:t> </a:t>
              </a:r>
              <a:r>
                <a:rPr lang="en-US" sz="2002" dirty="0" err="1">
                  <a:solidFill>
                    <a:srgbClr val="FFFFFF"/>
                  </a:solidFill>
                  <a:latin typeface="Open Sans Bold"/>
                </a:rPr>
                <a:t>depuis</a:t>
              </a:r>
              <a:r>
                <a:rPr lang="en-US" sz="2002" dirty="0">
                  <a:solidFill>
                    <a:srgbClr val="FFFFFF"/>
                  </a:solidFill>
                  <a:latin typeface="Open Sans Bold"/>
                </a:rPr>
                <a:t> 2006 :</a:t>
              </a:r>
            </a:p>
            <a:p>
              <a:pPr algn="ctr">
                <a:lnSpc>
                  <a:spcPts val="2803"/>
                </a:lnSpc>
              </a:pPr>
              <a:r>
                <a:rPr lang="en-US" sz="2002" dirty="0">
                  <a:solidFill>
                    <a:srgbClr val="FFFFFF"/>
                  </a:solidFill>
                  <a:latin typeface="Open Sans Bold"/>
                </a:rPr>
                <a:t>48 727,22 </a:t>
              </a:r>
              <a:r>
                <a:rPr lang="en-US" sz="2002" dirty="0" err="1">
                  <a:solidFill>
                    <a:srgbClr val="FFFFFF"/>
                  </a:solidFill>
                  <a:latin typeface="Open Sans Bold"/>
                </a:rPr>
                <a:t>tonnes</a:t>
              </a:r>
              <a:endParaRPr lang="en-US" sz="2002" dirty="0">
                <a:solidFill>
                  <a:srgbClr val="FFFFFF"/>
                </a:solidFill>
                <a:latin typeface="Open Sans Bold"/>
              </a:endParaRPr>
            </a:p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endParaRPr lang="en-US" sz="2002" dirty="0">
                <a:solidFill>
                  <a:srgbClr val="FFFFFF"/>
                </a:solidFill>
                <a:latin typeface="Open Sans Bold"/>
              </a:endParaRPr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205393" y="2212211"/>
              <a:ext cx="3644035" cy="152625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 u="none" strike="noStrike">
                  <a:solidFill>
                    <a:srgbClr val="FFFFFF"/>
                  </a:solidFill>
                  <a:latin typeface="Open Sans Bold"/>
                </a:rPr>
                <a:t>soit une moyenne annuelle de</a:t>
              </a:r>
            </a:p>
            <a:p>
              <a:pPr marL="0" lvl="0" indent="0" algn="ctr">
                <a:lnSpc>
                  <a:spcPts val="3737"/>
                </a:lnSpc>
                <a:spcBef>
                  <a:spcPct val="0"/>
                </a:spcBef>
              </a:pPr>
              <a:r>
                <a:rPr lang="en-US" sz="2669" u="none" strike="noStrike">
                  <a:solidFill>
                    <a:srgbClr val="FFFFFF"/>
                  </a:solidFill>
                  <a:latin typeface="Open Sans Bold"/>
                </a:rPr>
                <a:t>2 564,6 tonnes</a:t>
              </a:r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4589411" y="6722526"/>
            <a:ext cx="3337089" cy="3012697"/>
            <a:chOff x="0" y="0"/>
            <a:chExt cx="4449452" cy="4016929"/>
          </a:xfrm>
        </p:grpSpPr>
        <p:grpSp>
          <p:nvGrpSpPr>
            <p:cNvPr id="26" name="Group 26"/>
            <p:cNvGrpSpPr/>
            <p:nvPr/>
          </p:nvGrpSpPr>
          <p:grpSpPr>
            <a:xfrm>
              <a:off x="186101" y="0"/>
              <a:ext cx="4054820" cy="4016929"/>
              <a:chOff x="0" y="0"/>
              <a:chExt cx="959914" cy="950944"/>
            </a:xfrm>
          </p:grpSpPr>
          <p:sp>
            <p:nvSpPr>
              <p:cNvPr id="27" name="Freeform 27"/>
              <p:cNvSpPr/>
              <p:nvPr/>
            </p:nvSpPr>
            <p:spPr>
              <a:xfrm>
                <a:off x="0" y="0"/>
                <a:ext cx="959914" cy="950944"/>
              </a:xfrm>
              <a:custGeom>
                <a:avLst/>
                <a:gdLst/>
                <a:ahLst/>
                <a:cxnLst/>
                <a:rect l="l" t="t" r="r" b="b"/>
                <a:pathLst>
                  <a:path w="959914" h="950944">
                    <a:moveTo>
                      <a:pt x="129833" y="0"/>
                    </a:moveTo>
                    <a:lnTo>
                      <a:pt x="830081" y="0"/>
                    </a:lnTo>
                    <a:cubicBezTo>
                      <a:pt x="864515" y="0"/>
                      <a:pt x="897539" y="13679"/>
                      <a:pt x="921887" y="38027"/>
                    </a:cubicBezTo>
                    <a:cubicBezTo>
                      <a:pt x="946236" y="62376"/>
                      <a:pt x="959914" y="95399"/>
                      <a:pt x="959914" y="129833"/>
                    </a:cubicBezTo>
                    <a:lnTo>
                      <a:pt x="959914" y="821111"/>
                    </a:lnTo>
                    <a:cubicBezTo>
                      <a:pt x="959914" y="892816"/>
                      <a:pt x="901786" y="950944"/>
                      <a:pt x="830081" y="950944"/>
                    </a:cubicBezTo>
                    <a:lnTo>
                      <a:pt x="129833" y="950944"/>
                    </a:lnTo>
                    <a:cubicBezTo>
                      <a:pt x="95399" y="950944"/>
                      <a:pt x="62376" y="937265"/>
                      <a:pt x="38027" y="912917"/>
                    </a:cubicBezTo>
                    <a:cubicBezTo>
                      <a:pt x="13679" y="888569"/>
                      <a:pt x="0" y="855545"/>
                      <a:pt x="0" y="821111"/>
                    </a:cubicBezTo>
                    <a:lnTo>
                      <a:pt x="0" y="129833"/>
                    </a:lnTo>
                    <a:cubicBezTo>
                      <a:pt x="0" y="58128"/>
                      <a:pt x="58128" y="0"/>
                      <a:pt x="129833" y="0"/>
                    </a:cubicBezTo>
                    <a:close/>
                  </a:path>
                </a:pathLst>
              </a:custGeom>
              <a:solidFill>
                <a:srgbClr val="00833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8" name="TextBox 28"/>
              <p:cNvSpPr txBox="1"/>
              <p:nvPr/>
            </p:nvSpPr>
            <p:spPr>
              <a:xfrm>
                <a:off x="0" y="-47625"/>
                <a:ext cx="959914" cy="99856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6"/>
                  </a:lnSpc>
                </a:pPr>
                <a:endParaRPr/>
              </a:p>
            </p:txBody>
          </p:sp>
        </p:grpSp>
        <p:sp>
          <p:nvSpPr>
            <p:cNvPr id="29" name="TextBox 29"/>
            <p:cNvSpPr txBox="1"/>
            <p:nvPr/>
          </p:nvSpPr>
          <p:spPr>
            <a:xfrm>
              <a:off x="0" y="2194978"/>
              <a:ext cx="4449452" cy="152624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 u="none" strike="noStrike">
                  <a:solidFill>
                    <a:srgbClr val="FFFFFF"/>
                  </a:solidFill>
                  <a:latin typeface="Open Sans Bold"/>
                </a:rPr>
                <a:t>soit une moyenne annuelle de</a:t>
              </a:r>
            </a:p>
            <a:p>
              <a:pPr marL="0" lvl="0" indent="0" algn="ctr">
                <a:lnSpc>
                  <a:spcPts val="3737"/>
                </a:lnSpc>
                <a:spcBef>
                  <a:spcPct val="0"/>
                </a:spcBef>
              </a:pPr>
              <a:r>
                <a:rPr lang="en-US" sz="2669" u="none" strike="noStrike">
                  <a:solidFill>
                    <a:srgbClr val="FFFFFF"/>
                  </a:solidFill>
                  <a:latin typeface="Open Sans Bold"/>
                </a:rPr>
                <a:t>140,46 tonnes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276632" y="205990"/>
              <a:ext cx="3873759" cy="184486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 u="none" strike="noStrike">
                  <a:solidFill>
                    <a:srgbClr val="FFFFFF"/>
                  </a:solidFill>
                  <a:latin typeface="Open Sans Bold"/>
                </a:rPr>
                <a:t>Total</a:t>
              </a:r>
            </a:p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 u="none" strike="noStrike">
                  <a:solidFill>
                    <a:srgbClr val="FFFFFF"/>
                  </a:solidFill>
                  <a:latin typeface="Open Sans Bold"/>
                </a:rPr>
                <a:t>de non ferreux valorisés depuis 2006 :</a:t>
              </a:r>
            </a:p>
            <a:p>
              <a:pPr marL="0" lvl="0" indent="0" algn="ctr">
                <a:lnSpc>
                  <a:spcPts val="2803"/>
                </a:lnSpc>
                <a:spcBef>
                  <a:spcPct val="0"/>
                </a:spcBef>
              </a:pPr>
              <a:r>
                <a:rPr lang="en-US" sz="2002" u="none" strike="noStrike">
                  <a:solidFill>
                    <a:srgbClr val="FFFFFF"/>
                  </a:solidFill>
                  <a:latin typeface="Open Sans Bold"/>
                </a:rPr>
                <a:t>2 668,74 tonnes</a:t>
              </a:r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2240942" y="6051056"/>
            <a:ext cx="4759281" cy="595270"/>
            <a:chOff x="0" y="0"/>
            <a:chExt cx="6345708" cy="793693"/>
          </a:xfrm>
        </p:grpSpPr>
        <p:grpSp>
          <p:nvGrpSpPr>
            <p:cNvPr id="32" name="Group 32"/>
            <p:cNvGrpSpPr/>
            <p:nvPr/>
          </p:nvGrpSpPr>
          <p:grpSpPr>
            <a:xfrm>
              <a:off x="87586" y="0"/>
              <a:ext cx="6258122" cy="793693"/>
              <a:chOff x="0" y="0"/>
              <a:chExt cx="1679584" cy="213015"/>
            </a:xfrm>
          </p:grpSpPr>
          <p:sp>
            <p:nvSpPr>
              <p:cNvPr id="33" name="Freeform 33"/>
              <p:cNvSpPr/>
              <p:nvPr/>
            </p:nvSpPr>
            <p:spPr>
              <a:xfrm>
                <a:off x="0" y="0"/>
                <a:ext cx="1679584" cy="213015"/>
              </a:xfrm>
              <a:custGeom>
                <a:avLst/>
                <a:gdLst/>
                <a:ahLst/>
                <a:cxnLst/>
                <a:rect l="l" t="t" r="r" b="b"/>
                <a:pathLst>
                  <a:path w="1679584" h="213015">
                    <a:moveTo>
                      <a:pt x="13196" y="0"/>
                    </a:moveTo>
                    <a:lnTo>
                      <a:pt x="1666388" y="0"/>
                    </a:lnTo>
                    <a:cubicBezTo>
                      <a:pt x="1673676" y="0"/>
                      <a:pt x="1679584" y="5908"/>
                      <a:pt x="1679584" y="13196"/>
                    </a:cubicBezTo>
                    <a:lnTo>
                      <a:pt x="1679584" y="199819"/>
                    </a:lnTo>
                    <a:cubicBezTo>
                      <a:pt x="1679584" y="207107"/>
                      <a:pt x="1673676" y="213015"/>
                      <a:pt x="1666388" y="213015"/>
                    </a:cubicBezTo>
                    <a:lnTo>
                      <a:pt x="13196" y="213015"/>
                    </a:lnTo>
                    <a:cubicBezTo>
                      <a:pt x="5908" y="213015"/>
                      <a:pt x="0" y="207107"/>
                      <a:pt x="0" y="199819"/>
                    </a:cubicBezTo>
                    <a:lnTo>
                      <a:pt x="0" y="13196"/>
                    </a:lnTo>
                    <a:cubicBezTo>
                      <a:pt x="0" y="5908"/>
                      <a:pt x="5908" y="0"/>
                      <a:pt x="13196" y="0"/>
                    </a:cubicBezTo>
                    <a:close/>
                  </a:path>
                </a:pathLst>
              </a:custGeom>
              <a:solidFill>
                <a:srgbClr val="00833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4" name="TextBox 34"/>
              <p:cNvSpPr txBox="1"/>
              <p:nvPr/>
            </p:nvSpPr>
            <p:spPr>
              <a:xfrm>
                <a:off x="0" y="-47625"/>
                <a:ext cx="1679584" cy="2606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6"/>
                  </a:lnSpc>
                </a:pPr>
                <a:endParaRPr/>
              </a:p>
            </p:txBody>
          </p:sp>
        </p:grpSp>
        <p:sp>
          <p:nvSpPr>
            <p:cNvPr id="35" name="TextBox 35"/>
            <p:cNvSpPr txBox="1"/>
            <p:nvPr/>
          </p:nvSpPr>
          <p:spPr>
            <a:xfrm>
              <a:off x="0" y="139078"/>
              <a:ext cx="6345708" cy="654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95"/>
                </a:lnSpc>
                <a:spcBef>
                  <a:spcPct val="0"/>
                </a:spcBef>
              </a:pPr>
              <a:r>
                <a:rPr lang="en-US" sz="3679">
                  <a:solidFill>
                    <a:srgbClr val="FDF7F0"/>
                  </a:solidFill>
                  <a:latin typeface="Glacial Indifference"/>
                </a:rPr>
                <a:t>Ferreux et Non ferreux</a:t>
              </a:r>
            </a:p>
          </p:txBody>
        </p:sp>
      </p:grpSp>
      <p:grpSp>
        <p:nvGrpSpPr>
          <p:cNvPr id="36" name="Group 36"/>
          <p:cNvGrpSpPr/>
          <p:nvPr/>
        </p:nvGrpSpPr>
        <p:grpSpPr>
          <a:xfrm>
            <a:off x="13041084" y="2924078"/>
            <a:ext cx="3041115" cy="3012697"/>
            <a:chOff x="0" y="0"/>
            <a:chExt cx="959914" cy="95094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959914" cy="950944"/>
            </a:xfrm>
            <a:custGeom>
              <a:avLst/>
              <a:gdLst/>
              <a:ahLst/>
              <a:cxnLst/>
              <a:rect l="l" t="t" r="r" b="b"/>
              <a:pathLst>
                <a:path w="959914" h="950944">
                  <a:moveTo>
                    <a:pt x="129833" y="0"/>
                  </a:moveTo>
                  <a:lnTo>
                    <a:pt x="830081" y="0"/>
                  </a:lnTo>
                  <a:cubicBezTo>
                    <a:pt x="864515" y="0"/>
                    <a:pt x="897539" y="13679"/>
                    <a:pt x="921887" y="38027"/>
                  </a:cubicBezTo>
                  <a:cubicBezTo>
                    <a:pt x="946236" y="62376"/>
                    <a:pt x="959914" y="95399"/>
                    <a:pt x="959914" y="129833"/>
                  </a:cubicBezTo>
                  <a:lnTo>
                    <a:pt x="959914" y="821111"/>
                  </a:lnTo>
                  <a:cubicBezTo>
                    <a:pt x="959914" y="892816"/>
                    <a:pt x="901786" y="950944"/>
                    <a:pt x="830081" y="950944"/>
                  </a:cubicBezTo>
                  <a:lnTo>
                    <a:pt x="129833" y="950944"/>
                  </a:lnTo>
                  <a:cubicBezTo>
                    <a:pt x="95399" y="950944"/>
                    <a:pt x="62376" y="937265"/>
                    <a:pt x="38027" y="912917"/>
                  </a:cubicBezTo>
                  <a:cubicBezTo>
                    <a:pt x="13679" y="888569"/>
                    <a:pt x="0" y="855545"/>
                    <a:pt x="0" y="821111"/>
                  </a:cubicBezTo>
                  <a:lnTo>
                    <a:pt x="0" y="129833"/>
                  </a:lnTo>
                  <a:cubicBezTo>
                    <a:pt x="0" y="58128"/>
                    <a:pt x="58128" y="0"/>
                    <a:pt x="129833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47625"/>
              <a:ext cx="959914" cy="99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746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13515760" y="2252608"/>
            <a:ext cx="2091763" cy="595270"/>
            <a:chOff x="0" y="0"/>
            <a:chExt cx="2789018" cy="793693"/>
          </a:xfrm>
        </p:grpSpPr>
        <p:grpSp>
          <p:nvGrpSpPr>
            <p:cNvPr id="40" name="Group 40"/>
            <p:cNvGrpSpPr/>
            <p:nvPr/>
          </p:nvGrpSpPr>
          <p:grpSpPr>
            <a:xfrm>
              <a:off x="38495" y="0"/>
              <a:ext cx="2750522" cy="793693"/>
              <a:chOff x="0" y="0"/>
              <a:chExt cx="738198" cy="213015"/>
            </a:xfrm>
          </p:grpSpPr>
          <p:sp>
            <p:nvSpPr>
              <p:cNvPr id="41" name="Freeform 41"/>
              <p:cNvSpPr/>
              <p:nvPr/>
            </p:nvSpPr>
            <p:spPr>
              <a:xfrm>
                <a:off x="0" y="0"/>
                <a:ext cx="738198" cy="213015"/>
              </a:xfrm>
              <a:custGeom>
                <a:avLst/>
                <a:gdLst/>
                <a:ahLst/>
                <a:cxnLst/>
                <a:rect l="l" t="t" r="r" b="b"/>
                <a:pathLst>
                  <a:path w="738198" h="213015">
                    <a:moveTo>
                      <a:pt x="30024" y="0"/>
                    </a:moveTo>
                    <a:lnTo>
                      <a:pt x="708174" y="0"/>
                    </a:lnTo>
                    <a:cubicBezTo>
                      <a:pt x="716137" y="0"/>
                      <a:pt x="723774" y="3163"/>
                      <a:pt x="729404" y="8794"/>
                    </a:cubicBezTo>
                    <a:cubicBezTo>
                      <a:pt x="735035" y="14424"/>
                      <a:pt x="738198" y="22061"/>
                      <a:pt x="738198" y="30024"/>
                    </a:cubicBezTo>
                    <a:lnTo>
                      <a:pt x="738198" y="182992"/>
                    </a:lnTo>
                    <a:cubicBezTo>
                      <a:pt x="738198" y="190954"/>
                      <a:pt x="735035" y="198591"/>
                      <a:pt x="729404" y="204221"/>
                    </a:cubicBezTo>
                    <a:cubicBezTo>
                      <a:pt x="723774" y="209852"/>
                      <a:pt x="716137" y="213015"/>
                      <a:pt x="708174" y="213015"/>
                    </a:cubicBezTo>
                    <a:lnTo>
                      <a:pt x="30024" y="213015"/>
                    </a:lnTo>
                    <a:cubicBezTo>
                      <a:pt x="22061" y="213015"/>
                      <a:pt x="14424" y="209852"/>
                      <a:pt x="8794" y="204221"/>
                    </a:cubicBezTo>
                    <a:cubicBezTo>
                      <a:pt x="3163" y="198591"/>
                      <a:pt x="0" y="190954"/>
                      <a:pt x="0" y="182992"/>
                    </a:cubicBezTo>
                    <a:lnTo>
                      <a:pt x="0" y="30024"/>
                    </a:lnTo>
                    <a:cubicBezTo>
                      <a:pt x="0" y="22061"/>
                      <a:pt x="3163" y="14424"/>
                      <a:pt x="8794" y="8794"/>
                    </a:cubicBezTo>
                    <a:cubicBezTo>
                      <a:pt x="14424" y="3163"/>
                      <a:pt x="22061" y="0"/>
                      <a:pt x="30024" y="0"/>
                    </a:cubicBezTo>
                    <a:close/>
                  </a:path>
                </a:pathLst>
              </a:custGeom>
              <a:solidFill>
                <a:srgbClr val="00833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42" name="TextBox 42"/>
              <p:cNvSpPr txBox="1"/>
              <p:nvPr/>
            </p:nvSpPr>
            <p:spPr>
              <a:xfrm>
                <a:off x="0" y="-47625"/>
                <a:ext cx="738198" cy="26064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2746"/>
                  </a:lnSpc>
                </a:pPr>
                <a:endParaRPr/>
              </a:p>
            </p:txBody>
          </p:sp>
        </p:grpSp>
        <p:sp>
          <p:nvSpPr>
            <p:cNvPr id="43" name="TextBox 43"/>
            <p:cNvSpPr txBox="1"/>
            <p:nvPr/>
          </p:nvSpPr>
          <p:spPr>
            <a:xfrm>
              <a:off x="0" y="139078"/>
              <a:ext cx="2789018" cy="6546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495"/>
                </a:lnSpc>
                <a:spcBef>
                  <a:spcPct val="0"/>
                </a:spcBef>
              </a:pPr>
              <a:r>
                <a:rPr lang="en-US" sz="3679">
                  <a:solidFill>
                    <a:srgbClr val="FDF7F0"/>
                  </a:solidFill>
                  <a:latin typeface="Glacial Indifference"/>
                </a:rPr>
                <a:t>Mâchefer</a:t>
              </a:r>
            </a:p>
          </p:txBody>
        </p:sp>
      </p:grpSp>
      <p:sp>
        <p:nvSpPr>
          <p:cNvPr id="44" name="Freeform 44"/>
          <p:cNvSpPr/>
          <p:nvPr/>
        </p:nvSpPr>
        <p:spPr>
          <a:xfrm>
            <a:off x="613808" y="3393414"/>
            <a:ext cx="9212097" cy="6743848"/>
          </a:xfrm>
          <a:custGeom>
            <a:avLst/>
            <a:gdLst/>
            <a:ahLst/>
            <a:cxnLst/>
            <a:rect l="l" t="t" r="r" b="b"/>
            <a:pathLst>
              <a:path w="9212097" h="6743848">
                <a:moveTo>
                  <a:pt x="0" y="0"/>
                </a:moveTo>
                <a:lnTo>
                  <a:pt x="9212097" y="0"/>
                </a:lnTo>
                <a:lnTo>
                  <a:pt x="9212097" y="6743848"/>
                </a:lnTo>
                <a:lnTo>
                  <a:pt x="0" y="674384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13079184" y="2986679"/>
            <a:ext cx="2887071" cy="20949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Open Sans Bold"/>
              </a:rPr>
              <a:t>Total</a:t>
            </a:r>
          </a:p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Open Sans Bold"/>
              </a:rPr>
              <a:t>de mâchefers valorisés depuis 2006 :</a:t>
            </a:r>
          </a:p>
          <a:p>
            <a:pPr algn="ctr">
              <a:lnSpc>
                <a:spcPts val="2803"/>
              </a:lnSpc>
            </a:pPr>
            <a:r>
              <a:rPr lang="en-US" sz="2002">
                <a:solidFill>
                  <a:srgbClr val="FFFFFF"/>
                </a:solidFill>
                <a:latin typeface="Open Sans Bold"/>
              </a:rPr>
              <a:t>342 505 tonnes</a:t>
            </a:r>
          </a:p>
          <a:p>
            <a:pPr algn="ctr">
              <a:lnSpc>
                <a:spcPts val="2803"/>
              </a:lnSpc>
            </a:pPr>
            <a:endParaRPr lang="en-US" sz="2002">
              <a:solidFill>
                <a:srgbClr val="FFFFFF"/>
              </a:solidFill>
              <a:latin typeface="Open Sans Bold"/>
            </a:endParaRPr>
          </a:p>
          <a:p>
            <a:pPr marL="0" lvl="0" indent="0" algn="ctr">
              <a:lnSpc>
                <a:spcPts val="2803"/>
              </a:lnSpc>
              <a:spcBef>
                <a:spcPct val="0"/>
              </a:spcBef>
            </a:pPr>
            <a:endParaRPr lang="en-US" sz="2002">
              <a:solidFill>
                <a:srgbClr val="FFFFFF"/>
              </a:solidFill>
              <a:latin typeface="Open Sans Bold"/>
            </a:endParaRPr>
          </a:p>
        </p:txBody>
      </p:sp>
      <p:sp>
        <p:nvSpPr>
          <p:cNvPr id="46" name="TextBox 46"/>
          <p:cNvSpPr txBox="1"/>
          <p:nvPr/>
        </p:nvSpPr>
        <p:spPr>
          <a:xfrm>
            <a:off x="13079184" y="4571330"/>
            <a:ext cx="2848971" cy="11565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03"/>
              </a:lnSpc>
              <a:spcBef>
                <a:spcPct val="0"/>
              </a:spcBef>
            </a:pPr>
            <a:r>
              <a:rPr lang="en-US" sz="2002" u="none" strike="noStrike">
                <a:solidFill>
                  <a:srgbClr val="FFFFFF"/>
                </a:solidFill>
                <a:latin typeface="Open Sans Bold"/>
              </a:rPr>
              <a:t>soit une moyenne annuelle de</a:t>
            </a:r>
          </a:p>
          <a:p>
            <a:pPr marL="0" lvl="0" indent="0" algn="ctr">
              <a:lnSpc>
                <a:spcPts val="3737"/>
              </a:lnSpc>
              <a:spcBef>
                <a:spcPct val="0"/>
              </a:spcBef>
            </a:pPr>
            <a:r>
              <a:rPr lang="en-US" sz="2669" u="none" strike="noStrike">
                <a:solidFill>
                  <a:srgbClr val="FFFFFF"/>
                </a:solidFill>
                <a:latin typeface="Open Sans Bold"/>
              </a:rPr>
              <a:t>18 026,62 tonnes</a:t>
            </a:r>
          </a:p>
        </p:txBody>
      </p:sp>
      <p:sp>
        <p:nvSpPr>
          <p:cNvPr id="47" name="AutoShape 47"/>
          <p:cNvSpPr/>
          <p:nvPr/>
        </p:nvSpPr>
        <p:spPr>
          <a:xfrm flipV="1">
            <a:off x="10770034" y="2136267"/>
            <a:ext cx="0" cy="7309967"/>
          </a:xfrm>
          <a:prstGeom prst="line">
            <a:avLst/>
          </a:prstGeom>
          <a:ln w="9525" cap="flat">
            <a:solidFill>
              <a:srgbClr val="008339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48" name="TextBox 48"/>
          <p:cNvSpPr txBox="1"/>
          <p:nvPr/>
        </p:nvSpPr>
        <p:spPr>
          <a:xfrm>
            <a:off x="613808" y="2098167"/>
            <a:ext cx="7208492" cy="10643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852"/>
              </a:lnSpc>
              <a:spcBef>
                <a:spcPct val="0"/>
              </a:spcBef>
            </a:pPr>
            <a:r>
              <a:rPr lang="en-US" sz="2037">
                <a:solidFill>
                  <a:srgbClr val="435966"/>
                </a:solidFill>
                <a:latin typeface="Glacial Indifference"/>
              </a:rPr>
              <a:t>Les déchets se divisent en 4 catégories : OM (Ordures Ménagères), Encombrants, DAE (Déchets d’Activité Économique) et Refus de tri.</a:t>
            </a:r>
          </a:p>
        </p:txBody>
      </p:sp>
      <p:sp>
        <p:nvSpPr>
          <p:cNvPr id="49" name="Freeform 49"/>
          <p:cNvSpPr/>
          <p:nvPr/>
        </p:nvSpPr>
        <p:spPr>
          <a:xfrm>
            <a:off x="8456226" y="1786035"/>
            <a:ext cx="2309045" cy="1726705"/>
          </a:xfrm>
          <a:custGeom>
            <a:avLst/>
            <a:gdLst/>
            <a:ahLst/>
            <a:cxnLst/>
            <a:rect l="l" t="t" r="r" b="b"/>
            <a:pathLst>
              <a:path w="2309045" h="1726705">
                <a:moveTo>
                  <a:pt x="0" y="0"/>
                </a:moveTo>
                <a:lnTo>
                  <a:pt x="2309045" y="0"/>
                </a:lnTo>
                <a:lnTo>
                  <a:pt x="2309045" y="1726705"/>
                </a:lnTo>
                <a:lnTo>
                  <a:pt x="0" y="172670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0" name="Freeform 50"/>
          <p:cNvSpPr/>
          <p:nvPr/>
        </p:nvSpPr>
        <p:spPr>
          <a:xfrm>
            <a:off x="121307" y="81307"/>
            <a:ext cx="1307851" cy="1307851"/>
          </a:xfrm>
          <a:custGeom>
            <a:avLst/>
            <a:gdLst/>
            <a:ahLst/>
            <a:cxnLst/>
            <a:rect l="l" t="t" r="r" b="b"/>
            <a:pathLst>
              <a:path w="1307851" h="1307851">
                <a:moveTo>
                  <a:pt x="0" y="0"/>
                </a:moveTo>
                <a:lnTo>
                  <a:pt x="1307851" y="0"/>
                </a:lnTo>
                <a:lnTo>
                  <a:pt x="1307851" y="1307852"/>
                </a:lnTo>
                <a:lnTo>
                  <a:pt x="0" y="13078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1" name="TextBox 51"/>
          <p:cNvSpPr txBox="1"/>
          <p:nvPr/>
        </p:nvSpPr>
        <p:spPr>
          <a:xfrm>
            <a:off x="130416" y="487602"/>
            <a:ext cx="1262592" cy="4672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28"/>
              </a:lnSpc>
              <a:spcBef>
                <a:spcPct val="0"/>
              </a:spcBef>
            </a:pPr>
            <a:r>
              <a:rPr lang="en-US" sz="1023" u="none" strike="noStrike">
                <a:solidFill>
                  <a:srgbClr val="7ED957"/>
                </a:solidFill>
                <a:latin typeface="Glacial Indifference Bold"/>
              </a:rPr>
              <a:t>CONTINUITÉ ET QUALITÉ DU SERVICE PUBLIC</a:t>
            </a:r>
          </a:p>
        </p:txBody>
      </p:sp>
      <p:sp>
        <p:nvSpPr>
          <p:cNvPr id="52" name="TextBox 52"/>
          <p:cNvSpPr txBox="1"/>
          <p:nvPr/>
        </p:nvSpPr>
        <p:spPr>
          <a:xfrm>
            <a:off x="11793202" y="906603"/>
            <a:ext cx="5720452" cy="606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 dirty="0">
                <a:solidFill>
                  <a:srgbClr val="008339"/>
                </a:solidFill>
                <a:latin typeface="Glacial Indifference Bold"/>
              </a:rPr>
              <a:t>DE VALORISATION MATIÈRE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2110546" y="855759"/>
            <a:ext cx="5412183" cy="606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 dirty="0">
                <a:solidFill>
                  <a:srgbClr val="008339"/>
                </a:solidFill>
                <a:latin typeface="Glacial Indifference Bold"/>
              </a:rPr>
              <a:t>UNITÉ DE SERVICE PUBLIC</a:t>
            </a:r>
          </a:p>
        </p:txBody>
      </p:sp>
      <p:sp>
        <p:nvSpPr>
          <p:cNvPr id="54" name="TextBox 54"/>
          <p:cNvSpPr txBox="1"/>
          <p:nvPr/>
        </p:nvSpPr>
        <p:spPr>
          <a:xfrm>
            <a:off x="4708729" y="-44354"/>
            <a:ext cx="8870542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L’UVE SALAMANDRE</a:t>
            </a:r>
          </a:p>
        </p:txBody>
      </p:sp>
      <p:sp>
        <p:nvSpPr>
          <p:cNvPr id="55" name="TextBox 55"/>
          <p:cNvSpPr txBox="1"/>
          <p:nvPr/>
        </p:nvSpPr>
        <p:spPr>
          <a:xfrm>
            <a:off x="9589923" y="855759"/>
            <a:ext cx="471964" cy="606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u="none" strike="noStrike">
                <a:solidFill>
                  <a:srgbClr val="008339"/>
                </a:solidFill>
                <a:latin typeface="Glacial Indifference Bold"/>
              </a:rPr>
              <a:t>ET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4314652" y="7501981"/>
            <a:ext cx="3507648" cy="137758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3"/>
              </a:lnSpc>
            </a:pPr>
            <a:r>
              <a:rPr lang="en-US" sz="4002">
                <a:solidFill>
                  <a:srgbClr val="008339"/>
                </a:solidFill>
                <a:latin typeface="Glacial Indifference Bold"/>
              </a:rPr>
              <a:t>DÉCHETS</a:t>
            </a:r>
          </a:p>
          <a:p>
            <a:pPr marL="0" lvl="0" indent="0" algn="ctr">
              <a:lnSpc>
                <a:spcPts val="5603"/>
              </a:lnSpc>
              <a:spcBef>
                <a:spcPct val="0"/>
              </a:spcBef>
            </a:pPr>
            <a:r>
              <a:rPr lang="en-US" sz="4002">
                <a:solidFill>
                  <a:srgbClr val="008339"/>
                </a:solidFill>
                <a:latin typeface="Glacial Indifference Bold"/>
              </a:rPr>
              <a:t>RÉCEPTIONNÉS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593536"/>
            <a:ext cx="17939665" cy="8600812"/>
            <a:chOff x="0" y="0"/>
            <a:chExt cx="4724850" cy="226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265235"/>
            </a:xfrm>
            <a:custGeom>
              <a:avLst/>
              <a:gdLst/>
              <a:ahLst/>
              <a:cxnLst/>
              <a:rect l="l" t="t" r="r" b="b"/>
              <a:pathLst>
                <a:path w="4724850" h="2265235">
                  <a:moveTo>
                    <a:pt x="0" y="0"/>
                  </a:moveTo>
                  <a:lnTo>
                    <a:pt x="4724850" y="0"/>
                  </a:lnTo>
                  <a:lnTo>
                    <a:pt x="4724850" y="2265235"/>
                  </a:lnTo>
                  <a:lnTo>
                    <a:pt x="0" y="2265235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303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9" name="TextBox 19"/>
          <p:cNvSpPr txBox="1"/>
          <p:nvPr/>
        </p:nvSpPr>
        <p:spPr>
          <a:xfrm>
            <a:off x="1512586" y="-104775"/>
            <a:ext cx="15262829" cy="86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L’UVE SALAMANDRE</a:t>
            </a:r>
          </a:p>
        </p:txBody>
      </p:sp>
      <p:sp>
        <p:nvSpPr>
          <p:cNvPr id="20" name="TextBox 20"/>
          <p:cNvSpPr txBox="1"/>
          <p:nvPr/>
        </p:nvSpPr>
        <p:spPr>
          <a:xfrm>
            <a:off x="4926964" y="714303"/>
            <a:ext cx="8636635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8339"/>
                </a:solidFill>
                <a:latin typeface="Glacial Indifference Bold"/>
              </a:rPr>
              <a:t>DES PERFORMANCES ENVIRONNEMENTALES DÉMONTRÉES</a:t>
            </a:r>
          </a:p>
        </p:txBody>
      </p:sp>
      <p:sp>
        <p:nvSpPr>
          <p:cNvPr id="21" name="Freeform 21"/>
          <p:cNvSpPr/>
          <p:nvPr/>
        </p:nvSpPr>
        <p:spPr>
          <a:xfrm>
            <a:off x="10247198" y="2993495"/>
            <a:ext cx="2499989" cy="2509252"/>
          </a:xfrm>
          <a:custGeom>
            <a:avLst/>
            <a:gdLst/>
            <a:ahLst/>
            <a:cxnLst/>
            <a:rect l="l" t="t" r="r" b="b"/>
            <a:pathLst>
              <a:path w="2499989" h="2509252">
                <a:moveTo>
                  <a:pt x="0" y="0"/>
                </a:moveTo>
                <a:lnTo>
                  <a:pt x="2499989" y="0"/>
                </a:lnTo>
                <a:lnTo>
                  <a:pt x="2499989" y="2509252"/>
                </a:lnTo>
                <a:lnTo>
                  <a:pt x="0" y="250925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85" r="-13401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2846246" y="3002758"/>
            <a:ext cx="2499989" cy="2499989"/>
          </a:xfrm>
          <a:custGeom>
            <a:avLst/>
            <a:gdLst/>
            <a:ahLst/>
            <a:cxnLst/>
            <a:rect l="l" t="t" r="r" b="b"/>
            <a:pathLst>
              <a:path w="2499989" h="2499989">
                <a:moveTo>
                  <a:pt x="0" y="0"/>
                </a:moveTo>
                <a:lnTo>
                  <a:pt x="2499989" y="0"/>
                </a:lnTo>
                <a:lnTo>
                  <a:pt x="2499989" y="2499989"/>
                </a:lnTo>
                <a:lnTo>
                  <a:pt x="0" y="24999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83648" r="-4968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5445691" y="3002758"/>
            <a:ext cx="2499989" cy="2499989"/>
          </a:xfrm>
          <a:custGeom>
            <a:avLst/>
            <a:gdLst/>
            <a:ahLst/>
            <a:cxnLst/>
            <a:rect l="l" t="t" r="r" b="b"/>
            <a:pathLst>
              <a:path w="2499989" h="2499989">
                <a:moveTo>
                  <a:pt x="0" y="0"/>
                </a:moveTo>
                <a:lnTo>
                  <a:pt x="2499989" y="0"/>
                </a:lnTo>
                <a:lnTo>
                  <a:pt x="2499989" y="2499989"/>
                </a:lnTo>
                <a:lnTo>
                  <a:pt x="0" y="249998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95432" r="-3790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7647753" y="3002758"/>
            <a:ext cx="2499989" cy="2499989"/>
          </a:xfrm>
          <a:custGeom>
            <a:avLst/>
            <a:gdLst/>
            <a:ahLst/>
            <a:cxnLst/>
            <a:rect l="l" t="t" r="r" b="b"/>
            <a:pathLst>
              <a:path w="2499989" h="2499989">
                <a:moveTo>
                  <a:pt x="0" y="0"/>
                </a:moveTo>
                <a:lnTo>
                  <a:pt x="2499989" y="0"/>
                </a:lnTo>
                <a:lnTo>
                  <a:pt x="2499989" y="2499989"/>
                </a:lnTo>
                <a:lnTo>
                  <a:pt x="0" y="249998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5" name="Group 25"/>
          <p:cNvGrpSpPr/>
          <p:nvPr/>
        </p:nvGrpSpPr>
        <p:grpSpPr>
          <a:xfrm>
            <a:off x="7585559" y="5616254"/>
            <a:ext cx="7702479" cy="4391227"/>
            <a:chOff x="0" y="0"/>
            <a:chExt cx="10269972" cy="5854970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0269972" cy="5854970"/>
            </a:xfrm>
            <a:custGeom>
              <a:avLst/>
              <a:gdLst/>
              <a:ahLst/>
              <a:cxnLst/>
              <a:rect l="l" t="t" r="r" b="b"/>
              <a:pathLst>
                <a:path w="10269972" h="5854970">
                  <a:moveTo>
                    <a:pt x="0" y="0"/>
                  </a:moveTo>
                  <a:lnTo>
                    <a:pt x="10269972" y="0"/>
                  </a:lnTo>
                  <a:lnTo>
                    <a:pt x="10269972" y="5854970"/>
                  </a:lnTo>
                  <a:lnTo>
                    <a:pt x="0" y="585497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 l="-5281" t="-41683" b="-42986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Freeform 27"/>
            <p:cNvSpPr/>
            <p:nvPr/>
          </p:nvSpPr>
          <p:spPr>
            <a:xfrm>
              <a:off x="5065909" y="2769689"/>
              <a:ext cx="214208" cy="315592"/>
            </a:xfrm>
            <a:custGeom>
              <a:avLst/>
              <a:gdLst/>
              <a:ahLst/>
              <a:cxnLst/>
              <a:rect l="l" t="t" r="r" b="b"/>
              <a:pathLst>
                <a:path w="214208" h="315592">
                  <a:moveTo>
                    <a:pt x="0" y="0"/>
                  </a:moveTo>
                  <a:lnTo>
                    <a:pt x="214208" y="0"/>
                  </a:lnTo>
                  <a:lnTo>
                    <a:pt x="214208" y="315592"/>
                  </a:lnTo>
                  <a:lnTo>
                    <a:pt x="0" y="3155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8" name="Freeform 28"/>
          <p:cNvSpPr/>
          <p:nvPr/>
        </p:nvSpPr>
        <p:spPr>
          <a:xfrm>
            <a:off x="15548226" y="5935004"/>
            <a:ext cx="283515" cy="417702"/>
          </a:xfrm>
          <a:custGeom>
            <a:avLst/>
            <a:gdLst/>
            <a:ahLst/>
            <a:cxnLst/>
            <a:rect l="l" t="t" r="r" b="b"/>
            <a:pathLst>
              <a:path w="283515" h="417702">
                <a:moveTo>
                  <a:pt x="0" y="0"/>
                </a:moveTo>
                <a:lnTo>
                  <a:pt x="283515" y="0"/>
                </a:lnTo>
                <a:lnTo>
                  <a:pt x="283515" y="417702"/>
                </a:lnTo>
                <a:lnTo>
                  <a:pt x="0" y="4177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9" name="Group 29"/>
          <p:cNvGrpSpPr/>
          <p:nvPr/>
        </p:nvGrpSpPr>
        <p:grpSpPr>
          <a:xfrm>
            <a:off x="15548226" y="6954813"/>
            <a:ext cx="296798" cy="296798"/>
            <a:chOff x="0" y="0"/>
            <a:chExt cx="812800" cy="812800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0505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grpSp>
        <p:nvGrpSpPr>
          <p:cNvPr id="32" name="Group 32"/>
          <p:cNvGrpSpPr/>
          <p:nvPr/>
        </p:nvGrpSpPr>
        <p:grpSpPr>
          <a:xfrm>
            <a:off x="15534943" y="7718151"/>
            <a:ext cx="296798" cy="296798"/>
            <a:chOff x="0" y="0"/>
            <a:chExt cx="812800" cy="812800"/>
          </a:xfrm>
        </p:grpSpPr>
        <p:sp>
          <p:nvSpPr>
            <p:cNvPr id="33" name="Freeform 33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4AAD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4" name="TextBox 34"/>
            <p:cNvSpPr txBox="1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46"/>
                </a:lnSpc>
              </a:pPr>
              <a:endParaRPr/>
            </a:p>
          </p:txBody>
        </p:sp>
      </p:grpSp>
      <p:sp>
        <p:nvSpPr>
          <p:cNvPr id="35" name="Freeform 35"/>
          <p:cNvSpPr/>
          <p:nvPr/>
        </p:nvSpPr>
        <p:spPr>
          <a:xfrm>
            <a:off x="15577132" y="8679053"/>
            <a:ext cx="2530197" cy="1515613"/>
          </a:xfrm>
          <a:custGeom>
            <a:avLst/>
            <a:gdLst/>
            <a:ahLst/>
            <a:cxnLst/>
            <a:rect l="l" t="t" r="r" b="b"/>
            <a:pathLst>
              <a:path w="2530197" h="1515613">
                <a:moveTo>
                  <a:pt x="0" y="0"/>
                </a:moveTo>
                <a:lnTo>
                  <a:pt x="2530197" y="0"/>
                </a:lnTo>
                <a:lnTo>
                  <a:pt x="2530197" y="1515613"/>
                </a:lnTo>
                <a:lnTo>
                  <a:pt x="0" y="1515613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6" name="Group 36"/>
          <p:cNvGrpSpPr/>
          <p:nvPr/>
        </p:nvGrpSpPr>
        <p:grpSpPr>
          <a:xfrm>
            <a:off x="10247198" y="4984687"/>
            <a:ext cx="2499989" cy="335541"/>
            <a:chOff x="0" y="0"/>
            <a:chExt cx="886357" cy="118964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86357" cy="118964"/>
            </a:xfrm>
            <a:custGeom>
              <a:avLst/>
              <a:gdLst/>
              <a:ahLst/>
              <a:cxnLst/>
              <a:rect l="l" t="t" r="r" b="b"/>
              <a:pathLst>
                <a:path w="886357" h="118964">
                  <a:moveTo>
                    <a:pt x="0" y="0"/>
                  </a:moveTo>
                  <a:lnTo>
                    <a:pt x="886357" y="0"/>
                  </a:lnTo>
                  <a:lnTo>
                    <a:pt x="886357" y="118964"/>
                  </a:lnTo>
                  <a:lnTo>
                    <a:pt x="0" y="118964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38100"/>
              <a:ext cx="886357" cy="157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9" name="TextBox 39"/>
          <p:cNvSpPr txBox="1"/>
          <p:nvPr/>
        </p:nvSpPr>
        <p:spPr>
          <a:xfrm>
            <a:off x="15987139" y="6024124"/>
            <a:ext cx="1710184" cy="6288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56"/>
              </a:lnSpc>
            </a:pPr>
            <a:r>
              <a:rPr lang="en-US" sz="1656" u="none" strike="noStrike">
                <a:solidFill>
                  <a:srgbClr val="435966"/>
                </a:solidFill>
                <a:latin typeface="Glacial Indifference Italics"/>
              </a:rPr>
              <a:t>UVE Salamandre avec système AMESA (in situ)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15987139" y="7010828"/>
            <a:ext cx="1710184" cy="4237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1656"/>
              </a:lnSpc>
              <a:spcBef>
                <a:spcPct val="0"/>
              </a:spcBef>
            </a:pPr>
            <a:r>
              <a:rPr lang="en-US" sz="1656" u="none" strike="noStrike">
                <a:solidFill>
                  <a:srgbClr val="435966"/>
                </a:solidFill>
                <a:latin typeface="Glacial Indifference Italics"/>
              </a:rPr>
              <a:t>Exploitations pour analyse du lait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15987139" y="7680051"/>
            <a:ext cx="1975196" cy="28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18"/>
              </a:lnSpc>
              <a:spcBef>
                <a:spcPct val="0"/>
              </a:spcBef>
            </a:pPr>
            <a:r>
              <a:rPr lang="en-US" sz="1656">
                <a:solidFill>
                  <a:srgbClr val="435966"/>
                </a:solidFill>
                <a:latin typeface="Glacial Indifference Italics"/>
              </a:rPr>
              <a:t>Jauges OWEN (3 km)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5827370" y="8313800"/>
            <a:ext cx="2279959" cy="2800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318"/>
              </a:lnSpc>
              <a:spcBef>
                <a:spcPct val="0"/>
              </a:spcBef>
            </a:pPr>
            <a:r>
              <a:rPr lang="en-US" sz="1656">
                <a:solidFill>
                  <a:srgbClr val="435966"/>
                </a:solidFill>
                <a:latin typeface="Glacial Indifference Italics"/>
              </a:rPr>
              <a:t>Suivi des lichens (10 km)</a:t>
            </a:r>
          </a:p>
        </p:txBody>
      </p:sp>
      <p:sp>
        <p:nvSpPr>
          <p:cNvPr id="43" name="TextBox 43"/>
          <p:cNvSpPr txBox="1"/>
          <p:nvPr/>
        </p:nvSpPr>
        <p:spPr>
          <a:xfrm>
            <a:off x="10875902" y="4967179"/>
            <a:ext cx="1400967" cy="2900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661">
                <a:solidFill>
                  <a:srgbClr val="FFFFFF"/>
                </a:solidFill>
                <a:latin typeface="Open Sans Bold"/>
              </a:rPr>
              <a:t>Jauges OWEN</a:t>
            </a:r>
          </a:p>
        </p:txBody>
      </p:sp>
      <p:grpSp>
        <p:nvGrpSpPr>
          <p:cNvPr id="44" name="Group 44"/>
          <p:cNvGrpSpPr/>
          <p:nvPr/>
        </p:nvGrpSpPr>
        <p:grpSpPr>
          <a:xfrm>
            <a:off x="12846444" y="4984687"/>
            <a:ext cx="2499989" cy="335541"/>
            <a:chOff x="0" y="0"/>
            <a:chExt cx="886357" cy="118964"/>
          </a:xfrm>
        </p:grpSpPr>
        <p:sp>
          <p:nvSpPr>
            <p:cNvPr id="45" name="Freeform 45"/>
            <p:cNvSpPr/>
            <p:nvPr/>
          </p:nvSpPr>
          <p:spPr>
            <a:xfrm>
              <a:off x="0" y="0"/>
              <a:ext cx="886357" cy="118964"/>
            </a:xfrm>
            <a:custGeom>
              <a:avLst/>
              <a:gdLst/>
              <a:ahLst/>
              <a:cxnLst/>
              <a:rect l="l" t="t" r="r" b="b"/>
              <a:pathLst>
                <a:path w="886357" h="118964">
                  <a:moveTo>
                    <a:pt x="0" y="0"/>
                  </a:moveTo>
                  <a:lnTo>
                    <a:pt x="886357" y="0"/>
                  </a:lnTo>
                  <a:lnTo>
                    <a:pt x="886357" y="118964"/>
                  </a:lnTo>
                  <a:lnTo>
                    <a:pt x="0" y="118964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TextBox 46"/>
            <p:cNvSpPr txBox="1"/>
            <p:nvPr/>
          </p:nvSpPr>
          <p:spPr>
            <a:xfrm>
              <a:off x="0" y="-38100"/>
              <a:ext cx="886357" cy="157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13776151" y="4967179"/>
            <a:ext cx="798962" cy="28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661">
                <a:solidFill>
                  <a:srgbClr val="FFFFFF"/>
                </a:solidFill>
                <a:latin typeface="Open Sans Bold"/>
              </a:rPr>
              <a:t>Lichens</a:t>
            </a:r>
          </a:p>
        </p:txBody>
      </p:sp>
      <p:grpSp>
        <p:nvGrpSpPr>
          <p:cNvPr id="48" name="Group 48"/>
          <p:cNvGrpSpPr/>
          <p:nvPr/>
        </p:nvGrpSpPr>
        <p:grpSpPr>
          <a:xfrm>
            <a:off x="15445493" y="4984687"/>
            <a:ext cx="2499989" cy="335541"/>
            <a:chOff x="0" y="0"/>
            <a:chExt cx="886357" cy="118964"/>
          </a:xfrm>
        </p:grpSpPr>
        <p:sp>
          <p:nvSpPr>
            <p:cNvPr id="49" name="Freeform 49"/>
            <p:cNvSpPr/>
            <p:nvPr/>
          </p:nvSpPr>
          <p:spPr>
            <a:xfrm>
              <a:off x="0" y="0"/>
              <a:ext cx="886357" cy="118964"/>
            </a:xfrm>
            <a:custGeom>
              <a:avLst/>
              <a:gdLst/>
              <a:ahLst/>
              <a:cxnLst/>
              <a:rect l="l" t="t" r="r" b="b"/>
              <a:pathLst>
                <a:path w="886357" h="118964">
                  <a:moveTo>
                    <a:pt x="0" y="0"/>
                  </a:moveTo>
                  <a:lnTo>
                    <a:pt x="886357" y="0"/>
                  </a:lnTo>
                  <a:lnTo>
                    <a:pt x="886357" y="118964"/>
                  </a:lnTo>
                  <a:lnTo>
                    <a:pt x="0" y="118964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0" name="TextBox 50"/>
            <p:cNvSpPr txBox="1"/>
            <p:nvPr/>
          </p:nvSpPr>
          <p:spPr>
            <a:xfrm>
              <a:off x="0" y="-38100"/>
              <a:ext cx="886357" cy="157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51" name="TextBox 51"/>
          <p:cNvSpPr txBox="1"/>
          <p:nvPr/>
        </p:nvSpPr>
        <p:spPr>
          <a:xfrm>
            <a:off x="15997005" y="4960103"/>
            <a:ext cx="1555352" cy="28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661">
                <a:solidFill>
                  <a:srgbClr val="FFFFFF"/>
                </a:solidFill>
                <a:latin typeface="Open Sans Bold"/>
              </a:rPr>
              <a:t>Analyse du lait</a:t>
            </a:r>
          </a:p>
        </p:txBody>
      </p:sp>
      <p:grpSp>
        <p:nvGrpSpPr>
          <p:cNvPr id="52" name="Group 52"/>
          <p:cNvGrpSpPr/>
          <p:nvPr/>
        </p:nvGrpSpPr>
        <p:grpSpPr>
          <a:xfrm>
            <a:off x="7647753" y="4984687"/>
            <a:ext cx="2499989" cy="335541"/>
            <a:chOff x="0" y="0"/>
            <a:chExt cx="886357" cy="118964"/>
          </a:xfrm>
        </p:grpSpPr>
        <p:sp>
          <p:nvSpPr>
            <p:cNvPr id="53" name="Freeform 53"/>
            <p:cNvSpPr/>
            <p:nvPr/>
          </p:nvSpPr>
          <p:spPr>
            <a:xfrm>
              <a:off x="0" y="0"/>
              <a:ext cx="886357" cy="118964"/>
            </a:xfrm>
            <a:custGeom>
              <a:avLst/>
              <a:gdLst/>
              <a:ahLst/>
              <a:cxnLst/>
              <a:rect l="l" t="t" r="r" b="b"/>
              <a:pathLst>
                <a:path w="886357" h="118964">
                  <a:moveTo>
                    <a:pt x="0" y="0"/>
                  </a:moveTo>
                  <a:lnTo>
                    <a:pt x="886357" y="0"/>
                  </a:lnTo>
                  <a:lnTo>
                    <a:pt x="886357" y="118964"/>
                  </a:lnTo>
                  <a:lnTo>
                    <a:pt x="0" y="118964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4" name="TextBox 54"/>
            <p:cNvSpPr txBox="1"/>
            <p:nvPr/>
          </p:nvSpPr>
          <p:spPr>
            <a:xfrm>
              <a:off x="0" y="-38100"/>
              <a:ext cx="886357" cy="15706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55" name="TextBox 55"/>
          <p:cNvSpPr txBox="1"/>
          <p:nvPr/>
        </p:nvSpPr>
        <p:spPr>
          <a:xfrm>
            <a:off x="8142778" y="4960103"/>
            <a:ext cx="1668327" cy="28600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325"/>
              </a:lnSpc>
            </a:pPr>
            <a:r>
              <a:rPr lang="en-US" sz="1661">
                <a:solidFill>
                  <a:srgbClr val="FFFFFF"/>
                </a:solidFill>
                <a:latin typeface="Open Sans Bold"/>
              </a:rPr>
              <a:t>Système AMESA</a:t>
            </a:r>
          </a:p>
        </p:txBody>
      </p:sp>
      <p:sp>
        <p:nvSpPr>
          <p:cNvPr id="56" name="TextBox 56"/>
          <p:cNvSpPr txBox="1"/>
          <p:nvPr/>
        </p:nvSpPr>
        <p:spPr>
          <a:xfrm>
            <a:off x="570114" y="2964658"/>
            <a:ext cx="6148670" cy="40632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852"/>
              </a:lnSpc>
              <a:spcBef>
                <a:spcPct val="0"/>
              </a:spcBef>
            </a:pPr>
            <a:r>
              <a:rPr lang="en-US" sz="2037" u="none" strike="noStrike" dirty="0">
                <a:solidFill>
                  <a:srgbClr val="435966"/>
                </a:solidFill>
                <a:latin typeface="Glacial Indifference Bold"/>
              </a:rPr>
              <a:t>Site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 Bold"/>
              </a:rPr>
              <a:t>Intégré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 Bold"/>
              </a:rPr>
              <a:t> : </a:t>
            </a:r>
          </a:p>
          <a:p>
            <a:pPr marL="439845" lvl="1" indent="-219922" algn="just">
              <a:lnSpc>
                <a:spcPts val="2852"/>
              </a:lnSpc>
              <a:buFont typeface="Arial"/>
              <a:buChar char="•"/>
            </a:pP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Zéro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rejet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liquide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,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traitement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des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mâchefers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,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traitement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des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fumées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semi-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humides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, …</a:t>
            </a:r>
          </a:p>
          <a:p>
            <a:pPr algn="just">
              <a:lnSpc>
                <a:spcPts val="2852"/>
              </a:lnSpc>
            </a:pPr>
            <a:endParaRPr lang="en-US" sz="2037" u="none" strike="noStrike" dirty="0">
              <a:solidFill>
                <a:srgbClr val="435966"/>
              </a:solidFill>
              <a:latin typeface="Glacial Indifference"/>
            </a:endParaRPr>
          </a:p>
          <a:p>
            <a:pPr algn="just">
              <a:lnSpc>
                <a:spcPts val="2852"/>
              </a:lnSpc>
            </a:pPr>
            <a:endParaRPr lang="en-US" sz="2037" u="none" strike="noStrike" dirty="0">
              <a:solidFill>
                <a:srgbClr val="435966"/>
              </a:solidFill>
              <a:latin typeface="Glacial Indifference"/>
            </a:endParaRPr>
          </a:p>
          <a:p>
            <a:pPr marL="0" lvl="0" indent="0" algn="just">
              <a:lnSpc>
                <a:spcPts val="2852"/>
              </a:lnSpc>
              <a:spcBef>
                <a:spcPct val="0"/>
              </a:spcBef>
            </a:pPr>
            <a:endParaRPr lang="en-US" sz="2037" u="none" strike="noStrike" dirty="0">
              <a:solidFill>
                <a:srgbClr val="435966"/>
              </a:solidFill>
              <a:latin typeface="Glacial Indifference"/>
            </a:endParaRPr>
          </a:p>
          <a:p>
            <a:pPr marL="0" lvl="0" indent="0" algn="just">
              <a:lnSpc>
                <a:spcPts val="2852"/>
              </a:lnSpc>
              <a:spcBef>
                <a:spcPct val="0"/>
              </a:spcBef>
            </a:pPr>
            <a:r>
              <a:rPr lang="en-US" sz="2037" u="none" strike="noStrike" dirty="0">
                <a:solidFill>
                  <a:srgbClr val="435966"/>
                </a:solidFill>
                <a:latin typeface="Glacial Indifference Bold"/>
              </a:rPr>
              <a:t>Excellence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 Bold"/>
              </a:rPr>
              <a:t>environnementale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 Bold"/>
              </a:rPr>
              <a:t> du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 Bold"/>
              </a:rPr>
              <a:t>traitement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 Bold"/>
              </a:rPr>
              <a:t> des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 Bold"/>
              </a:rPr>
              <a:t>fumées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 Bold"/>
              </a:rPr>
              <a:t>: </a:t>
            </a:r>
          </a:p>
          <a:p>
            <a:pPr marL="439845" lvl="1" indent="-219922" algn="just">
              <a:lnSpc>
                <a:spcPts val="2852"/>
              </a:lnSpc>
              <a:buFont typeface="Arial"/>
              <a:buChar char="•"/>
            </a:pP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Valeurs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d’émission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de -20 à -80 %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inférieures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à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celles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autorisées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par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l’arrêté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préfectoral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</a:t>
            </a:r>
          </a:p>
          <a:p>
            <a:pPr marL="439845" lvl="1" indent="-219922" algn="just">
              <a:lnSpc>
                <a:spcPts val="2852"/>
              </a:lnSpc>
              <a:buFont typeface="Arial"/>
              <a:buChar char="•"/>
            </a:pP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Plan de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suivi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et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contrôle</a:t>
            </a:r>
            <a:r>
              <a:rPr lang="en-US" sz="2037" u="none" strike="noStrike" dirty="0">
                <a:solidFill>
                  <a:srgbClr val="435966"/>
                </a:solidFill>
                <a:latin typeface="Glacial Indifference"/>
              </a:rPr>
              <a:t> très </a:t>
            </a:r>
            <a:r>
              <a:rPr lang="en-US" sz="2037" u="none" strike="noStrike" dirty="0" err="1">
                <a:solidFill>
                  <a:srgbClr val="435966"/>
                </a:solidFill>
                <a:latin typeface="Glacial Indifference"/>
              </a:rPr>
              <a:t>développés</a:t>
            </a:r>
            <a:endParaRPr lang="en-US" sz="2037" u="none" strike="noStrike" dirty="0">
              <a:solidFill>
                <a:srgbClr val="435966"/>
              </a:solidFill>
              <a:latin typeface="Glacial Indifference"/>
            </a:endParaRPr>
          </a:p>
        </p:txBody>
      </p:sp>
      <p:sp>
        <p:nvSpPr>
          <p:cNvPr id="57" name="TextBox 57"/>
          <p:cNvSpPr txBox="1"/>
          <p:nvPr/>
        </p:nvSpPr>
        <p:spPr>
          <a:xfrm>
            <a:off x="8773730" y="8953272"/>
            <a:ext cx="4587305" cy="8623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PLAN DE SUIVI</a:t>
            </a:r>
          </a:p>
        </p:txBody>
      </p:sp>
      <p:sp>
        <p:nvSpPr>
          <p:cNvPr id="58" name="Freeform 58"/>
          <p:cNvSpPr/>
          <p:nvPr/>
        </p:nvSpPr>
        <p:spPr>
          <a:xfrm>
            <a:off x="189704" y="102563"/>
            <a:ext cx="1588296" cy="1588296"/>
          </a:xfrm>
          <a:custGeom>
            <a:avLst/>
            <a:gdLst/>
            <a:ahLst/>
            <a:cxnLst/>
            <a:rect l="l" t="t" r="r" b="b"/>
            <a:pathLst>
              <a:path w="1588296" h="1588296">
                <a:moveTo>
                  <a:pt x="0" y="0"/>
                </a:moveTo>
                <a:lnTo>
                  <a:pt x="1588296" y="0"/>
                </a:lnTo>
                <a:lnTo>
                  <a:pt x="1588296" y="1588295"/>
                </a:lnTo>
                <a:lnTo>
                  <a:pt x="0" y="1588295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alphaModFix amt="50000"/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9" name="TextBox 59"/>
          <p:cNvSpPr txBox="1"/>
          <p:nvPr/>
        </p:nvSpPr>
        <p:spPr>
          <a:xfrm>
            <a:off x="244669" y="677777"/>
            <a:ext cx="1533331" cy="3705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491"/>
              </a:lnSpc>
              <a:spcBef>
                <a:spcPct val="0"/>
              </a:spcBef>
            </a:pPr>
            <a:r>
              <a:rPr lang="en-US" sz="1243">
                <a:solidFill>
                  <a:srgbClr val="7ED957"/>
                </a:solidFill>
                <a:latin typeface="Glacial Indifference"/>
              </a:rPr>
              <a:t>EXCELLENCE ENVIRONNEMENTALE</a:t>
            </a:r>
          </a:p>
        </p:txBody>
      </p:sp>
      <p:grpSp>
        <p:nvGrpSpPr>
          <p:cNvPr id="60" name="Group 60"/>
          <p:cNvGrpSpPr/>
          <p:nvPr/>
        </p:nvGrpSpPr>
        <p:grpSpPr>
          <a:xfrm>
            <a:off x="394198" y="7592452"/>
            <a:ext cx="6905612" cy="4400035"/>
            <a:chOff x="0" y="0"/>
            <a:chExt cx="1818762" cy="1158857"/>
          </a:xfrm>
        </p:grpSpPr>
        <p:sp>
          <p:nvSpPr>
            <p:cNvPr id="61" name="Freeform 61"/>
            <p:cNvSpPr/>
            <p:nvPr/>
          </p:nvSpPr>
          <p:spPr>
            <a:xfrm>
              <a:off x="0" y="0"/>
              <a:ext cx="1818762" cy="1158857"/>
            </a:xfrm>
            <a:custGeom>
              <a:avLst/>
              <a:gdLst/>
              <a:ahLst/>
              <a:cxnLst/>
              <a:rect l="l" t="t" r="r" b="b"/>
              <a:pathLst>
                <a:path w="1818762" h="1158857">
                  <a:moveTo>
                    <a:pt x="0" y="0"/>
                  </a:moveTo>
                  <a:lnTo>
                    <a:pt x="1818762" y="0"/>
                  </a:lnTo>
                  <a:lnTo>
                    <a:pt x="1818762" y="1158857"/>
                  </a:lnTo>
                  <a:lnTo>
                    <a:pt x="0" y="1158857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2" name="TextBox 62"/>
            <p:cNvSpPr txBox="1"/>
            <p:nvPr/>
          </p:nvSpPr>
          <p:spPr>
            <a:xfrm>
              <a:off x="0" y="-38100"/>
              <a:ext cx="1818762" cy="119695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63" name="TextBox 63"/>
          <p:cNvSpPr txBox="1"/>
          <p:nvPr/>
        </p:nvSpPr>
        <p:spPr>
          <a:xfrm>
            <a:off x="1028700" y="8631428"/>
            <a:ext cx="5859199" cy="15537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085"/>
              </a:lnSpc>
              <a:spcBef>
                <a:spcPct val="0"/>
              </a:spcBef>
            </a:pPr>
            <a:r>
              <a:rPr lang="en-US" sz="2203" u="none" strike="noStrike">
                <a:solidFill>
                  <a:srgbClr val="FFFFFF"/>
                </a:solidFill>
                <a:latin typeface="Glacial Indifference Bold Italics"/>
              </a:rPr>
              <a:t>« Pas d’impact au regard de l’état des lieux, la présence de l’UVE correspond au bruit de fond d’un milieu rural » </a:t>
            </a:r>
          </a:p>
          <a:p>
            <a:pPr marL="0" lvl="0" indent="0" algn="ctr">
              <a:lnSpc>
                <a:spcPts val="3085"/>
              </a:lnSpc>
              <a:spcBef>
                <a:spcPct val="0"/>
              </a:spcBef>
            </a:pPr>
            <a:endParaRPr lang="en-US" sz="2203" u="none" strike="noStrike">
              <a:solidFill>
                <a:srgbClr val="FFFFFF"/>
              </a:solidFill>
              <a:latin typeface="Glacial Indifference Bold Italics"/>
            </a:endParaRPr>
          </a:p>
        </p:txBody>
      </p:sp>
      <p:sp>
        <p:nvSpPr>
          <p:cNvPr id="64" name="TextBox 64"/>
          <p:cNvSpPr txBox="1"/>
          <p:nvPr/>
        </p:nvSpPr>
        <p:spPr>
          <a:xfrm>
            <a:off x="1440611" y="7661001"/>
            <a:ext cx="4812785" cy="54873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89"/>
              </a:lnSpc>
              <a:spcBef>
                <a:spcPct val="0"/>
              </a:spcBef>
            </a:pPr>
            <a:r>
              <a:rPr lang="en-US" sz="3278">
                <a:solidFill>
                  <a:srgbClr val="FFFFFF"/>
                </a:solidFill>
                <a:latin typeface="Glacial Indifference Bold"/>
              </a:rPr>
              <a:t>Bilan du plan de suivi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6887899" y="2432790"/>
            <a:ext cx="11412669" cy="39878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220"/>
              </a:lnSpc>
              <a:spcBef>
                <a:spcPct val="0"/>
              </a:spcBef>
            </a:pPr>
            <a:r>
              <a:rPr lang="en-US" sz="2300">
                <a:solidFill>
                  <a:srgbClr val="008339"/>
                </a:solidFill>
                <a:latin typeface="Glacial Indifference Bold"/>
              </a:rPr>
              <a:t>     DES ANALYSES DANS UN RAYON DE 10KM PAR DES LABOS INDÉPENDANTS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Freeform 8"/>
          <p:cNvSpPr/>
          <p:nvPr/>
        </p:nvSpPr>
        <p:spPr>
          <a:xfrm>
            <a:off x="1882192" y="1544457"/>
            <a:ext cx="14523615" cy="8742543"/>
          </a:xfrm>
          <a:custGeom>
            <a:avLst/>
            <a:gdLst/>
            <a:ahLst/>
            <a:cxnLst/>
            <a:rect l="l" t="t" r="r" b="b"/>
            <a:pathLst>
              <a:path w="14523615" h="8742543">
                <a:moveTo>
                  <a:pt x="0" y="0"/>
                </a:moveTo>
                <a:lnTo>
                  <a:pt x="14523616" y="0"/>
                </a:lnTo>
                <a:lnTo>
                  <a:pt x="14523616" y="8742543"/>
                </a:lnTo>
                <a:lnTo>
                  <a:pt x="0" y="87425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9" name="TextBox 9"/>
          <p:cNvSpPr txBox="1"/>
          <p:nvPr/>
        </p:nvSpPr>
        <p:spPr>
          <a:xfrm>
            <a:off x="1727718" y="747712"/>
            <a:ext cx="14832563" cy="504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199"/>
              </a:lnSpc>
              <a:spcBef>
                <a:spcPct val="0"/>
              </a:spcBef>
            </a:pPr>
            <a:r>
              <a:rPr lang="en-US" sz="2999" u="none" strike="noStrike">
                <a:solidFill>
                  <a:srgbClr val="008339"/>
                </a:solidFill>
                <a:latin typeface="Glacial Indifference Bold"/>
              </a:rPr>
              <a:t>LA TRANSITION ÉNERGÉTIQUE AU SERVICE D’UN TERRITOIRE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003858" y="22225"/>
            <a:ext cx="228028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ECOCIR</a:t>
            </a: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0" y="5143500"/>
            <a:ext cx="18628756" cy="5210910"/>
          </a:xfrm>
          <a:custGeom>
            <a:avLst/>
            <a:gdLst/>
            <a:ahLst/>
            <a:cxnLst/>
            <a:rect l="l" t="t" r="r" b="b"/>
            <a:pathLst>
              <a:path w="18628756" h="5210910">
                <a:moveTo>
                  <a:pt x="0" y="0"/>
                </a:moveTo>
                <a:lnTo>
                  <a:pt x="18628756" y="0"/>
                </a:lnTo>
                <a:lnTo>
                  <a:pt x="18628756" y="5210910"/>
                </a:lnTo>
                <a:lnTo>
                  <a:pt x="0" y="521091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438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5417555" y="2016656"/>
            <a:ext cx="2610533" cy="900980"/>
          </a:xfrm>
          <a:custGeom>
            <a:avLst/>
            <a:gdLst/>
            <a:ahLst/>
            <a:cxnLst/>
            <a:rect l="l" t="t" r="r" b="b"/>
            <a:pathLst>
              <a:path w="2610533" h="900980">
                <a:moveTo>
                  <a:pt x="0" y="0"/>
                </a:moveTo>
                <a:lnTo>
                  <a:pt x="2610533" y="0"/>
                </a:lnTo>
                <a:lnTo>
                  <a:pt x="2610533" y="900981"/>
                </a:lnTo>
                <a:lnTo>
                  <a:pt x="0" y="90098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3651775" y="3249727"/>
            <a:ext cx="1765780" cy="1079485"/>
          </a:xfrm>
          <a:custGeom>
            <a:avLst/>
            <a:gdLst/>
            <a:ahLst/>
            <a:cxnLst/>
            <a:rect l="l" t="t" r="r" b="b"/>
            <a:pathLst>
              <a:path w="1765780" h="1079485">
                <a:moveTo>
                  <a:pt x="0" y="0"/>
                </a:moveTo>
                <a:lnTo>
                  <a:pt x="1765780" y="0"/>
                </a:lnTo>
                <a:lnTo>
                  <a:pt x="1765780" y="1079485"/>
                </a:lnTo>
                <a:lnTo>
                  <a:pt x="0" y="107948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5674178" y="3249727"/>
            <a:ext cx="2097288" cy="1250167"/>
          </a:xfrm>
          <a:custGeom>
            <a:avLst/>
            <a:gdLst/>
            <a:ahLst/>
            <a:cxnLst/>
            <a:rect l="l" t="t" r="r" b="b"/>
            <a:pathLst>
              <a:path w="2097288" h="1250167">
                <a:moveTo>
                  <a:pt x="0" y="0"/>
                </a:moveTo>
                <a:lnTo>
                  <a:pt x="2097288" y="0"/>
                </a:lnTo>
                <a:lnTo>
                  <a:pt x="2097288" y="1250167"/>
                </a:lnTo>
                <a:lnTo>
                  <a:pt x="0" y="125016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12214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13651775" y="2069597"/>
            <a:ext cx="1765780" cy="848039"/>
          </a:xfrm>
          <a:custGeom>
            <a:avLst/>
            <a:gdLst/>
            <a:ahLst/>
            <a:cxnLst/>
            <a:rect l="l" t="t" r="r" b="b"/>
            <a:pathLst>
              <a:path w="1765780" h="848039">
                <a:moveTo>
                  <a:pt x="0" y="0"/>
                </a:moveTo>
                <a:lnTo>
                  <a:pt x="1765780" y="0"/>
                </a:lnTo>
                <a:lnTo>
                  <a:pt x="1765780" y="848040"/>
                </a:lnTo>
                <a:lnTo>
                  <a:pt x="0" y="84804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5" name="Freeform 25"/>
          <p:cNvSpPr/>
          <p:nvPr/>
        </p:nvSpPr>
        <p:spPr>
          <a:xfrm>
            <a:off x="14745272" y="4460504"/>
            <a:ext cx="1857812" cy="1115866"/>
          </a:xfrm>
          <a:custGeom>
            <a:avLst/>
            <a:gdLst/>
            <a:ahLst/>
            <a:cxnLst/>
            <a:rect l="l" t="t" r="r" b="b"/>
            <a:pathLst>
              <a:path w="1857812" h="1115866">
                <a:moveTo>
                  <a:pt x="0" y="0"/>
                </a:moveTo>
                <a:lnTo>
                  <a:pt x="1857812" y="0"/>
                </a:lnTo>
                <a:lnTo>
                  <a:pt x="1857812" y="1115866"/>
                </a:lnTo>
                <a:lnTo>
                  <a:pt x="0" y="1115866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t="-271356" r="-4877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6" name="Freeform 26"/>
          <p:cNvSpPr/>
          <p:nvPr/>
        </p:nvSpPr>
        <p:spPr>
          <a:xfrm>
            <a:off x="158336" y="5018437"/>
            <a:ext cx="640851" cy="669296"/>
          </a:xfrm>
          <a:custGeom>
            <a:avLst/>
            <a:gdLst/>
            <a:ahLst/>
            <a:cxnLst/>
            <a:rect l="l" t="t" r="r" b="b"/>
            <a:pathLst>
              <a:path w="640851" h="669296">
                <a:moveTo>
                  <a:pt x="0" y="0"/>
                </a:moveTo>
                <a:lnTo>
                  <a:pt x="640851" y="0"/>
                </a:lnTo>
                <a:lnTo>
                  <a:pt x="640851" y="669296"/>
                </a:lnTo>
                <a:lnTo>
                  <a:pt x="0" y="669296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943166" y="1689926"/>
            <a:ext cx="12047605" cy="38864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381"/>
              </a:lnSpc>
            </a:pP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En 2014, le SIVERT de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l’Est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Anjou engage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une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réflexion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pour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récupérer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et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valoriser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la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chaleur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fatale,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chaleur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qui se disperse dans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l’atmosphère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lors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de la production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d'électricité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à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l’UVE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,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afin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de :</a:t>
            </a:r>
          </a:p>
          <a:p>
            <a:pPr marL="521488" lvl="1" indent="-260744" algn="just">
              <a:lnSpc>
                <a:spcPts val="3381"/>
              </a:lnSpc>
              <a:buFont typeface="Arial"/>
              <a:buChar char="•"/>
            </a:pP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Offrir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une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meilleure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valorisation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énergétique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et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environnementale</a:t>
            </a:r>
            <a:endParaRPr lang="en-US" sz="2415" dirty="0">
              <a:solidFill>
                <a:srgbClr val="000000"/>
              </a:solidFill>
              <a:latin typeface="Glacial Indifference"/>
            </a:endParaRPr>
          </a:p>
          <a:p>
            <a:pPr marL="521488" lvl="1" indent="-260744" algn="just">
              <a:lnSpc>
                <a:spcPts val="3381"/>
              </a:lnSpc>
              <a:buFont typeface="Arial"/>
              <a:buChar char="•"/>
            </a:pP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Limiter les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coûts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notamment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la TGAP (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Taxe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Générale sur les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Activités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Polluantes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)</a:t>
            </a:r>
          </a:p>
          <a:p>
            <a:pPr marL="521488" lvl="1" indent="-260744" algn="just">
              <a:lnSpc>
                <a:spcPts val="3381"/>
              </a:lnSpc>
              <a:buFont typeface="Arial"/>
              <a:buChar char="•"/>
            </a:pP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Faire de la transition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énergétique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un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outil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de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création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d’emplois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</a:p>
          <a:p>
            <a:pPr marL="521488" lvl="1" indent="-260744" algn="just">
              <a:lnSpc>
                <a:spcPts val="3381"/>
              </a:lnSpc>
              <a:buFont typeface="Arial"/>
              <a:buChar char="•"/>
            </a:pP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2,5 millions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d’euros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,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financés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par les C2E pour 25M€ au total</a:t>
            </a:r>
          </a:p>
          <a:p>
            <a:pPr algn="just">
              <a:lnSpc>
                <a:spcPts val="3381"/>
              </a:lnSpc>
            </a:pPr>
            <a:endParaRPr lang="en-US" sz="2415" dirty="0">
              <a:solidFill>
                <a:srgbClr val="000000"/>
              </a:solidFill>
              <a:latin typeface="Glacial Indifference"/>
            </a:endParaRPr>
          </a:p>
          <a:p>
            <a:pPr algn="just">
              <a:lnSpc>
                <a:spcPts val="3381"/>
              </a:lnSpc>
            </a:pP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2500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tonnes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de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tomates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produites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415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415" dirty="0">
                <a:solidFill>
                  <a:srgbClr val="000000"/>
                </a:solidFill>
                <a:latin typeface="Glacial Indifference"/>
              </a:rPr>
              <a:t> 2023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727718" y="711200"/>
            <a:ext cx="14832563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8339"/>
                </a:solidFill>
                <a:latin typeface="Glacial Indifference Bold"/>
              </a:rPr>
              <a:t>LA TRANSITION ÉNERGÉTIQUE AU SERVICE D’UN TERRITOIRE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8003858" y="-104775"/>
            <a:ext cx="2280285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ECOCIR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Freeform 20"/>
          <p:cNvSpPr/>
          <p:nvPr/>
        </p:nvSpPr>
        <p:spPr>
          <a:xfrm>
            <a:off x="15508885" y="5920023"/>
            <a:ext cx="1125612" cy="1175573"/>
          </a:xfrm>
          <a:custGeom>
            <a:avLst/>
            <a:gdLst/>
            <a:ahLst/>
            <a:cxnLst/>
            <a:rect l="l" t="t" r="r" b="b"/>
            <a:pathLst>
              <a:path w="1125612" h="1175573">
                <a:moveTo>
                  <a:pt x="0" y="0"/>
                </a:moveTo>
                <a:lnTo>
                  <a:pt x="1125612" y="0"/>
                </a:lnTo>
                <a:lnTo>
                  <a:pt x="1125612" y="1175574"/>
                </a:lnTo>
                <a:lnTo>
                  <a:pt x="0" y="117557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10988125" y="5763570"/>
            <a:ext cx="1872761" cy="1989653"/>
          </a:xfrm>
          <a:custGeom>
            <a:avLst/>
            <a:gdLst/>
            <a:ahLst/>
            <a:cxnLst/>
            <a:rect l="l" t="t" r="r" b="b"/>
            <a:pathLst>
              <a:path w="1872761" h="1989653">
                <a:moveTo>
                  <a:pt x="0" y="0"/>
                </a:moveTo>
                <a:lnTo>
                  <a:pt x="1872761" y="0"/>
                </a:lnTo>
                <a:lnTo>
                  <a:pt x="1872761" y="1989654"/>
                </a:lnTo>
                <a:lnTo>
                  <a:pt x="0" y="19896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0988125" y="6964988"/>
            <a:ext cx="6351659" cy="2231020"/>
          </a:xfrm>
          <a:custGeom>
            <a:avLst/>
            <a:gdLst/>
            <a:ahLst/>
            <a:cxnLst/>
            <a:rect l="l" t="t" r="r" b="b"/>
            <a:pathLst>
              <a:path w="6351659" h="2231020">
                <a:moveTo>
                  <a:pt x="0" y="0"/>
                </a:moveTo>
                <a:lnTo>
                  <a:pt x="6351659" y="0"/>
                </a:lnTo>
                <a:lnTo>
                  <a:pt x="6351659" y="2231020"/>
                </a:lnTo>
                <a:lnTo>
                  <a:pt x="0" y="223102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3" name="Group 23"/>
          <p:cNvGrpSpPr/>
          <p:nvPr/>
        </p:nvGrpSpPr>
        <p:grpSpPr>
          <a:xfrm>
            <a:off x="878172" y="1575494"/>
            <a:ext cx="7741534" cy="3793352"/>
            <a:chOff x="0" y="0"/>
            <a:chExt cx="10322045" cy="5057802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0322045" cy="5057802"/>
            </a:xfrm>
            <a:custGeom>
              <a:avLst/>
              <a:gdLst/>
              <a:ahLst/>
              <a:cxnLst/>
              <a:rect l="l" t="t" r="r" b="b"/>
              <a:pathLst>
                <a:path w="10322045" h="5057802">
                  <a:moveTo>
                    <a:pt x="0" y="0"/>
                  </a:moveTo>
                  <a:lnTo>
                    <a:pt x="10322045" y="0"/>
                  </a:lnTo>
                  <a:lnTo>
                    <a:pt x="10322045" y="5057802"/>
                  </a:lnTo>
                  <a:lnTo>
                    <a:pt x="0" y="5057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25" name="Group 25"/>
            <p:cNvGrpSpPr/>
            <p:nvPr/>
          </p:nvGrpSpPr>
          <p:grpSpPr>
            <a:xfrm>
              <a:off x="5161022" y="365479"/>
              <a:ext cx="3332573" cy="3015327"/>
              <a:chOff x="0" y="0"/>
              <a:chExt cx="800049" cy="723888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800049" cy="723888"/>
              </a:xfrm>
              <a:custGeom>
                <a:avLst/>
                <a:gdLst/>
                <a:ahLst/>
                <a:cxnLst/>
                <a:rect l="l" t="t" r="r" b="b"/>
                <a:pathLst>
                  <a:path w="800049" h="723888">
                    <a:moveTo>
                      <a:pt x="0" y="0"/>
                    </a:moveTo>
                    <a:lnTo>
                      <a:pt x="800049" y="0"/>
                    </a:lnTo>
                    <a:lnTo>
                      <a:pt x="800049" y="723888"/>
                    </a:lnTo>
                    <a:lnTo>
                      <a:pt x="0" y="723888"/>
                    </a:lnTo>
                    <a:close/>
                  </a:path>
                </a:pathLst>
              </a:custGeom>
              <a:solidFill>
                <a:srgbClr val="539A2B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800049" cy="761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grpSp>
        <p:nvGrpSpPr>
          <p:cNvPr id="28" name="Group 28"/>
          <p:cNvGrpSpPr/>
          <p:nvPr/>
        </p:nvGrpSpPr>
        <p:grpSpPr>
          <a:xfrm>
            <a:off x="878172" y="5515815"/>
            <a:ext cx="7741534" cy="3793352"/>
            <a:chOff x="0" y="0"/>
            <a:chExt cx="10322045" cy="5057802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10322045" cy="5057802"/>
            </a:xfrm>
            <a:custGeom>
              <a:avLst/>
              <a:gdLst/>
              <a:ahLst/>
              <a:cxnLst/>
              <a:rect l="l" t="t" r="r" b="b"/>
              <a:pathLst>
                <a:path w="10322045" h="5057802">
                  <a:moveTo>
                    <a:pt x="0" y="0"/>
                  </a:moveTo>
                  <a:lnTo>
                    <a:pt x="10322045" y="0"/>
                  </a:lnTo>
                  <a:lnTo>
                    <a:pt x="10322045" y="5057802"/>
                  </a:lnTo>
                  <a:lnTo>
                    <a:pt x="0" y="505780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30" name="Group 30"/>
            <p:cNvGrpSpPr/>
            <p:nvPr/>
          </p:nvGrpSpPr>
          <p:grpSpPr>
            <a:xfrm>
              <a:off x="5161022" y="365479"/>
              <a:ext cx="3332573" cy="3015327"/>
              <a:chOff x="0" y="0"/>
              <a:chExt cx="800049" cy="72388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800049" cy="723888"/>
              </a:xfrm>
              <a:custGeom>
                <a:avLst/>
                <a:gdLst/>
                <a:ahLst/>
                <a:cxnLst/>
                <a:rect l="l" t="t" r="r" b="b"/>
                <a:pathLst>
                  <a:path w="800049" h="723888">
                    <a:moveTo>
                      <a:pt x="0" y="0"/>
                    </a:moveTo>
                    <a:lnTo>
                      <a:pt x="800049" y="0"/>
                    </a:lnTo>
                    <a:lnTo>
                      <a:pt x="800049" y="723888"/>
                    </a:lnTo>
                    <a:lnTo>
                      <a:pt x="0" y="723888"/>
                    </a:lnTo>
                    <a:close/>
                  </a:path>
                </a:pathLst>
              </a:custGeom>
              <a:solidFill>
                <a:srgbClr val="539A2B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38100"/>
                <a:ext cx="800049" cy="76198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grpSp>
        <p:nvGrpSpPr>
          <p:cNvPr id="33" name="Group 33"/>
          <p:cNvGrpSpPr/>
          <p:nvPr/>
        </p:nvGrpSpPr>
        <p:grpSpPr>
          <a:xfrm rot="-635496">
            <a:off x="9737145" y="1663809"/>
            <a:ext cx="295466" cy="10424294"/>
            <a:chOff x="0" y="0"/>
            <a:chExt cx="77818" cy="2745493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77818" cy="2745493"/>
            </a:xfrm>
            <a:custGeom>
              <a:avLst/>
              <a:gdLst/>
              <a:ahLst/>
              <a:cxnLst/>
              <a:rect l="l" t="t" r="r" b="b"/>
              <a:pathLst>
                <a:path w="77818" h="2745493">
                  <a:moveTo>
                    <a:pt x="0" y="0"/>
                  </a:moveTo>
                  <a:lnTo>
                    <a:pt x="77818" y="0"/>
                  </a:lnTo>
                  <a:lnTo>
                    <a:pt x="77818" y="2745493"/>
                  </a:lnTo>
                  <a:lnTo>
                    <a:pt x="0" y="2745493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77818" cy="278359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6" name="Freeform 36"/>
          <p:cNvSpPr/>
          <p:nvPr/>
        </p:nvSpPr>
        <p:spPr>
          <a:xfrm>
            <a:off x="11148563" y="8873648"/>
            <a:ext cx="1342433" cy="644721"/>
          </a:xfrm>
          <a:custGeom>
            <a:avLst/>
            <a:gdLst/>
            <a:ahLst/>
            <a:cxnLst/>
            <a:rect l="l" t="t" r="r" b="b"/>
            <a:pathLst>
              <a:path w="1342433" h="644721">
                <a:moveTo>
                  <a:pt x="0" y="0"/>
                </a:moveTo>
                <a:lnTo>
                  <a:pt x="1342433" y="0"/>
                </a:lnTo>
                <a:lnTo>
                  <a:pt x="1342433" y="644721"/>
                </a:lnTo>
                <a:lnTo>
                  <a:pt x="0" y="644721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7" name="Freeform 37"/>
          <p:cNvSpPr/>
          <p:nvPr/>
        </p:nvSpPr>
        <p:spPr>
          <a:xfrm>
            <a:off x="15948510" y="8842502"/>
            <a:ext cx="1061182" cy="707013"/>
          </a:xfrm>
          <a:custGeom>
            <a:avLst/>
            <a:gdLst/>
            <a:ahLst/>
            <a:cxnLst/>
            <a:rect l="l" t="t" r="r" b="b"/>
            <a:pathLst>
              <a:path w="1061182" h="707013">
                <a:moveTo>
                  <a:pt x="0" y="0"/>
                </a:moveTo>
                <a:lnTo>
                  <a:pt x="1061182" y="0"/>
                </a:lnTo>
                <a:lnTo>
                  <a:pt x="1061182" y="707013"/>
                </a:lnTo>
                <a:lnTo>
                  <a:pt x="0" y="70701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8" name="TextBox 38"/>
          <p:cNvSpPr txBox="1"/>
          <p:nvPr/>
        </p:nvSpPr>
        <p:spPr>
          <a:xfrm>
            <a:off x="2812146" y="38172"/>
            <a:ext cx="12663709" cy="86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MAÎTRISE DES COÛTS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3896758" y="5998054"/>
            <a:ext cx="3894446" cy="18368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694"/>
              </a:lnSpc>
              <a:spcBef>
                <a:spcPct val="0"/>
              </a:spcBef>
            </a:pPr>
            <a:r>
              <a:rPr lang="en-US" sz="2638" u="none" strike="noStrike">
                <a:solidFill>
                  <a:srgbClr val="FFFFFF"/>
                </a:solidFill>
                <a:latin typeface="Glacial Indifference"/>
              </a:rPr>
              <a:t>Coût de traitement 2023 : </a:t>
            </a:r>
          </a:p>
          <a:p>
            <a:pPr marL="0" lvl="0" indent="0" algn="ctr">
              <a:lnSpc>
                <a:spcPts val="3694"/>
              </a:lnSpc>
              <a:spcBef>
                <a:spcPct val="0"/>
              </a:spcBef>
            </a:pPr>
            <a:r>
              <a:rPr lang="en-US" sz="2638" u="none" strike="noStrike">
                <a:solidFill>
                  <a:srgbClr val="FFFFFF"/>
                </a:solidFill>
                <a:latin typeface="Glacial Indifference"/>
              </a:rPr>
              <a:t>Hors SIVERT (vide de four)</a:t>
            </a:r>
          </a:p>
          <a:p>
            <a:pPr marL="0" lvl="0" indent="0" algn="ctr">
              <a:lnSpc>
                <a:spcPts val="3694"/>
              </a:lnSpc>
              <a:spcBef>
                <a:spcPct val="0"/>
              </a:spcBef>
            </a:pPr>
            <a:r>
              <a:rPr lang="en-US" sz="2638" u="none" strike="noStrike">
                <a:solidFill>
                  <a:srgbClr val="FFFFFF"/>
                </a:solidFill>
                <a:latin typeface="Glacial Indifference"/>
              </a:rPr>
              <a:t>Moyenne 90-95 € HT/T </a:t>
            </a:r>
          </a:p>
          <a:p>
            <a:pPr marL="0" lvl="0" indent="0" algn="ctr">
              <a:lnSpc>
                <a:spcPts val="3694"/>
              </a:lnSpc>
              <a:spcBef>
                <a:spcPct val="0"/>
              </a:spcBef>
            </a:pPr>
            <a:r>
              <a:rPr lang="en-US" sz="2638" u="none" strike="noStrike">
                <a:solidFill>
                  <a:srgbClr val="FFFFFF"/>
                </a:solidFill>
                <a:latin typeface="Glacial Indifference"/>
              </a:rPr>
              <a:t>+ 12€ TGAP</a:t>
            </a:r>
          </a:p>
        </p:txBody>
      </p:sp>
      <p:sp>
        <p:nvSpPr>
          <p:cNvPr id="40" name="TextBox 40"/>
          <p:cNvSpPr txBox="1"/>
          <p:nvPr/>
        </p:nvSpPr>
        <p:spPr>
          <a:xfrm>
            <a:off x="3547351" y="2030578"/>
            <a:ext cx="4413355" cy="18257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94"/>
              </a:lnSpc>
              <a:spcBef>
                <a:spcPct val="0"/>
              </a:spcBef>
            </a:pPr>
            <a:r>
              <a:rPr lang="en-US" sz="2638">
                <a:solidFill>
                  <a:srgbClr val="FFFFFF"/>
                </a:solidFill>
                <a:latin typeface="Glacial Indifference"/>
              </a:rPr>
              <a:t>Coût de traitement 2023 : </a:t>
            </a:r>
          </a:p>
          <a:p>
            <a:pPr algn="ctr">
              <a:lnSpc>
                <a:spcPts val="3694"/>
              </a:lnSpc>
              <a:spcBef>
                <a:spcPct val="0"/>
              </a:spcBef>
            </a:pPr>
            <a:r>
              <a:rPr lang="en-US" sz="2638">
                <a:solidFill>
                  <a:srgbClr val="FFFFFF"/>
                </a:solidFill>
                <a:latin typeface="Glacial Indifference"/>
              </a:rPr>
              <a:t>SIVERT</a:t>
            </a:r>
          </a:p>
          <a:p>
            <a:pPr algn="ctr">
              <a:lnSpc>
                <a:spcPts val="3694"/>
              </a:lnSpc>
              <a:spcBef>
                <a:spcPct val="0"/>
              </a:spcBef>
            </a:pPr>
            <a:r>
              <a:rPr lang="en-US" sz="2638">
                <a:solidFill>
                  <a:srgbClr val="FFFFFF"/>
                </a:solidFill>
                <a:latin typeface="Glacial Indifference"/>
              </a:rPr>
              <a:t>70,18 € HT/T</a:t>
            </a:r>
          </a:p>
          <a:p>
            <a:pPr algn="ctr">
              <a:lnSpc>
                <a:spcPts val="3694"/>
              </a:lnSpc>
              <a:spcBef>
                <a:spcPct val="0"/>
              </a:spcBef>
            </a:pPr>
            <a:r>
              <a:rPr lang="en-US" sz="2638">
                <a:solidFill>
                  <a:srgbClr val="FFFFFF"/>
                </a:solidFill>
                <a:latin typeface="Glacial Indifference"/>
              </a:rPr>
              <a:t>+ 12 € TGAP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9884878" y="1786255"/>
            <a:ext cx="8118241" cy="33572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8339"/>
                </a:solidFill>
                <a:latin typeface="Glacial Indifference"/>
              </a:rPr>
              <a:t>Coût de traitement 30% inférieur à la moyenne nationale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8339"/>
                </a:solidFill>
                <a:latin typeface="Glacial Indifference"/>
              </a:rPr>
              <a:t>Et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8339"/>
                </a:solidFill>
                <a:latin typeface="Glacial Indifference"/>
              </a:rPr>
              <a:t>TGAP la plus faible (-50€/T)</a:t>
            </a:r>
          </a:p>
          <a:p>
            <a:pPr algn="ctr">
              <a:lnSpc>
                <a:spcPts val="4479"/>
              </a:lnSpc>
            </a:pPr>
            <a:r>
              <a:rPr lang="en-US" sz="3199">
                <a:solidFill>
                  <a:srgbClr val="008339"/>
                </a:solidFill>
                <a:latin typeface="Glacial Indifference"/>
              </a:rPr>
              <a:t>soit + 4,5M€ d’économie par an </a:t>
            </a:r>
          </a:p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8339"/>
                </a:solidFill>
                <a:latin typeface="Glacial Indifference"/>
              </a:rPr>
              <a:t>pour le SIVERT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3102293" y="762694"/>
            <a:ext cx="12373561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8339"/>
                </a:solidFill>
                <a:latin typeface="Glacial Indifference Bold"/>
              </a:rPr>
              <a:t>LA DÉLÉGATION DE SERVICE PUBLIQUE (DSP), UN MODÈLE ÉCONOMIQUE CONFIRMÉ</a:t>
            </a:r>
          </a:p>
        </p:txBody>
      </p:sp>
      <p:sp>
        <p:nvSpPr>
          <p:cNvPr id="43" name="Freeform 43"/>
          <p:cNvSpPr/>
          <p:nvPr/>
        </p:nvSpPr>
        <p:spPr>
          <a:xfrm>
            <a:off x="15834675" y="2538141"/>
            <a:ext cx="454981" cy="303131"/>
          </a:xfrm>
          <a:custGeom>
            <a:avLst/>
            <a:gdLst/>
            <a:ahLst/>
            <a:cxnLst/>
            <a:rect l="l" t="t" r="r" b="b"/>
            <a:pathLst>
              <a:path w="454981" h="303131">
                <a:moveTo>
                  <a:pt x="0" y="0"/>
                </a:moveTo>
                <a:lnTo>
                  <a:pt x="454981" y="0"/>
                </a:lnTo>
                <a:lnTo>
                  <a:pt x="454981" y="303131"/>
                </a:lnTo>
                <a:lnTo>
                  <a:pt x="0" y="303131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4" name="Freeform 44"/>
          <p:cNvSpPr/>
          <p:nvPr/>
        </p:nvSpPr>
        <p:spPr>
          <a:xfrm>
            <a:off x="15573262" y="4673895"/>
            <a:ext cx="977808" cy="469605"/>
          </a:xfrm>
          <a:custGeom>
            <a:avLst/>
            <a:gdLst/>
            <a:ahLst/>
            <a:cxnLst/>
            <a:rect l="l" t="t" r="r" b="b"/>
            <a:pathLst>
              <a:path w="977808" h="469605">
                <a:moveTo>
                  <a:pt x="0" y="0"/>
                </a:moveTo>
                <a:lnTo>
                  <a:pt x="977808" y="0"/>
                </a:lnTo>
                <a:lnTo>
                  <a:pt x="977808" y="469605"/>
                </a:lnTo>
                <a:lnTo>
                  <a:pt x="0" y="469605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5" name="TextBox 45"/>
          <p:cNvSpPr txBox="1"/>
          <p:nvPr/>
        </p:nvSpPr>
        <p:spPr>
          <a:xfrm>
            <a:off x="13342380" y="9242492"/>
            <a:ext cx="1754747" cy="5473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79"/>
              </a:lnSpc>
              <a:spcBef>
                <a:spcPct val="0"/>
              </a:spcBef>
            </a:pPr>
            <a:r>
              <a:rPr lang="en-US" sz="3199">
                <a:solidFill>
                  <a:srgbClr val="008339"/>
                </a:solidFill>
                <a:latin typeface="Glacial Indifference Italics"/>
              </a:rPr>
              <a:t>Economie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0" y="9597577"/>
            <a:ext cx="10197453" cy="55592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479"/>
              </a:lnSpc>
              <a:spcBef>
                <a:spcPct val="0"/>
              </a:spcBef>
            </a:pPr>
            <a:r>
              <a:rPr lang="en-US" sz="3199" u="none" strike="noStrike" dirty="0">
                <a:solidFill>
                  <a:srgbClr val="008339"/>
                </a:solidFill>
                <a:latin typeface="Glacial Indifference Italics"/>
              </a:rPr>
              <a:t>TGAP de 15€/T. </a:t>
            </a:r>
            <a:r>
              <a:rPr lang="en-US" sz="3199" u="none" strike="noStrike" dirty="0" err="1">
                <a:solidFill>
                  <a:srgbClr val="008339"/>
                </a:solidFill>
                <a:latin typeface="Glacial Indifference Italics"/>
              </a:rPr>
              <a:t>en</a:t>
            </a:r>
            <a:r>
              <a:rPr lang="en-US" sz="3199" u="none" strike="noStrike" dirty="0">
                <a:solidFill>
                  <a:srgbClr val="008339"/>
                </a:solidFill>
                <a:latin typeface="Glacial Indifference Italics"/>
              </a:rPr>
              <a:t> 2025 CONTRE 65 €/T. pour les ISDND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970088"/>
            <a:ext cx="17939665" cy="8224261"/>
            <a:chOff x="0" y="0"/>
            <a:chExt cx="4724850" cy="216606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166060"/>
            </a:xfrm>
            <a:custGeom>
              <a:avLst/>
              <a:gdLst/>
              <a:ahLst/>
              <a:cxnLst/>
              <a:rect l="l" t="t" r="r" b="b"/>
              <a:pathLst>
                <a:path w="4724850" h="2166060">
                  <a:moveTo>
                    <a:pt x="0" y="0"/>
                  </a:moveTo>
                  <a:lnTo>
                    <a:pt x="4724850" y="0"/>
                  </a:lnTo>
                  <a:lnTo>
                    <a:pt x="4724850" y="2166060"/>
                  </a:lnTo>
                  <a:lnTo>
                    <a:pt x="0" y="2166060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20416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783700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807512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409364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526744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575338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9" name="Group 19"/>
          <p:cNvGrpSpPr/>
          <p:nvPr/>
        </p:nvGrpSpPr>
        <p:grpSpPr>
          <a:xfrm>
            <a:off x="457032" y="3582815"/>
            <a:ext cx="5879825" cy="4203362"/>
            <a:chOff x="0" y="0"/>
            <a:chExt cx="1548596" cy="1107058"/>
          </a:xfrm>
        </p:grpSpPr>
        <p:sp>
          <p:nvSpPr>
            <p:cNvPr id="20" name="Freeform 20"/>
            <p:cNvSpPr/>
            <p:nvPr/>
          </p:nvSpPr>
          <p:spPr>
            <a:xfrm>
              <a:off x="0" y="0"/>
              <a:ext cx="1548596" cy="1107058"/>
            </a:xfrm>
            <a:custGeom>
              <a:avLst/>
              <a:gdLst/>
              <a:ahLst/>
              <a:cxnLst/>
              <a:rect l="l" t="t" r="r" b="b"/>
              <a:pathLst>
                <a:path w="1548596" h="1107058">
                  <a:moveTo>
                    <a:pt x="0" y="0"/>
                  </a:moveTo>
                  <a:lnTo>
                    <a:pt x="1548596" y="0"/>
                  </a:lnTo>
                  <a:lnTo>
                    <a:pt x="1548596" y="1107058"/>
                  </a:lnTo>
                  <a:lnTo>
                    <a:pt x="0" y="1107058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0" y="-38100"/>
              <a:ext cx="1548596" cy="1145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22" name="Group 22"/>
          <p:cNvGrpSpPr/>
          <p:nvPr/>
        </p:nvGrpSpPr>
        <p:grpSpPr>
          <a:xfrm>
            <a:off x="6488390" y="3582815"/>
            <a:ext cx="5308156" cy="4203362"/>
            <a:chOff x="0" y="0"/>
            <a:chExt cx="1398033" cy="1107058"/>
          </a:xfrm>
        </p:grpSpPr>
        <p:sp>
          <p:nvSpPr>
            <p:cNvPr id="23" name="Freeform 23"/>
            <p:cNvSpPr/>
            <p:nvPr/>
          </p:nvSpPr>
          <p:spPr>
            <a:xfrm>
              <a:off x="0" y="0"/>
              <a:ext cx="1398033" cy="1107058"/>
            </a:xfrm>
            <a:custGeom>
              <a:avLst/>
              <a:gdLst/>
              <a:ahLst/>
              <a:cxnLst/>
              <a:rect l="l" t="t" r="r" b="b"/>
              <a:pathLst>
                <a:path w="1398033" h="1107058">
                  <a:moveTo>
                    <a:pt x="0" y="0"/>
                  </a:moveTo>
                  <a:lnTo>
                    <a:pt x="1398033" y="0"/>
                  </a:lnTo>
                  <a:lnTo>
                    <a:pt x="1398033" y="1107058"/>
                  </a:lnTo>
                  <a:lnTo>
                    <a:pt x="0" y="1107058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0" y="-38100"/>
              <a:ext cx="1398033" cy="1145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25" name="Group 25"/>
          <p:cNvGrpSpPr/>
          <p:nvPr/>
        </p:nvGrpSpPr>
        <p:grpSpPr>
          <a:xfrm>
            <a:off x="11951144" y="3582815"/>
            <a:ext cx="5879825" cy="4203362"/>
            <a:chOff x="0" y="0"/>
            <a:chExt cx="1548596" cy="110705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548596" cy="1107058"/>
            </a:xfrm>
            <a:custGeom>
              <a:avLst/>
              <a:gdLst/>
              <a:ahLst/>
              <a:cxnLst/>
              <a:rect l="l" t="t" r="r" b="b"/>
              <a:pathLst>
                <a:path w="1548596" h="1107058">
                  <a:moveTo>
                    <a:pt x="0" y="0"/>
                  </a:moveTo>
                  <a:lnTo>
                    <a:pt x="1548596" y="0"/>
                  </a:lnTo>
                  <a:lnTo>
                    <a:pt x="1548596" y="1107058"/>
                  </a:lnTo>
                  <a:lnTo>
                    <a:pt x="0" y="1107058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548596" cy="114515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28700" y="2680791"/>
            <a:ext cx="16084935" cy="48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832"/>
              </a:lnSpc>
            </a:pPr>
            <a:r>
              <a:rPr lang="en-US" sz="2737" u="none" strike="noStrike">
                <a:solidFill>
                  <a:srgbClr val="435966"/>
                </a:solidFill>
                <a:latin typeface="Glacial Indifference Bold"/>
              </a:rPr>
              <a:t>Bilan autour de 3 points fondamentaux pour le SIVERT de l’Anjou :</a:t>
            </a:r>
          </a:p>
        </p:txBody>
      </p:sp>
      <p:sp>
        <p:nvSpPr>
          <p:cNvPr id="29" name="TextBox 29"/>
          <p:cNvSpPr txBox="1"/>
          <p:nvPr/>
        </p:nvSpPr>
        <p:spPr>
          <a:xfrm>
            <a:off x="12064827" y="4957605"/>
            <a:ext cx="5652458" cy="20110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 err="1">
                <a:solidFill>
                  <a:srgbClr val="FFFFFF"/>
                </a:solidFill>
                <a:latin typeface="Glacial Indifference Bold"/>
              </a:rPr>
              <a:t>L’excellence</a:t>
            </a:r>
            <a:r>
              <a:rPr lang="en-US" sz="2499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2499" u="none" strike="noStrike" dirty="0" err="1">
                <a:solidFill>
                  <a:srgbClr val="FFFFFF"/>
                </a:solidFill>
                <a:latin typeface="Glacial Indifference Bold"/>
              </a:rPr>
              <a:t>environnementale</a:t>
            </a:r>
            <a:r>
              <a:rPr lang="en-US" sz="2499" u="none" strike="noStrike" dirty="0">
                <a:solidFill>
                  <a:srgbClr val="FFFFFF"/>
                </a:solidFill>
                <a:latin typeface="Glacial Indifference Bold"/>
              </a:rPr>
              <a:t> :</a:t>
            </a:r>
          </a:p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endParaRPr lang="en-US" sz="2499" u="none" strike="noStrike" dirty="0">
              <a:solidFill>
                <a:srgbClr val="FFFFFF"/>
              </a:solidFill>
              <a:latin typeface="Glacial Indifference Bold"/>
            </a:endParaRPr>
          </a:p>
          <a:p>
            <a:pPr marL="0" lvl="0" indent="0" algn="ctr">
              <a:lnSpc>
                <a:spcPts val="2179"/>
              </a:lnSpc>
            </a:pPr>
            <a:r>
              <a:rPr lang="en-US" sz="1999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s’assurer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d’un mode d ’exploitation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avéré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contrôler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les exigences et les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garanties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contractuelles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,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confier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l’exploitation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à un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professionnel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des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déchets</a:t>
            </a:r>
            <a:r>
              <a:rPr lang="en-US" sz="1999" u="none" strike="noStrike" dirty="0">
                <a:solidFill>
                  <a:srgbClr val="FFFFFF"/>
                </a:solidFill>
                <a:latin typeface="Glacial Indifference"/>
              </a:rPr>
              <a:t> et de </a:t>
            </a:r>
            <a:r>
              <a:rPr lang="en-US" sz="1999" u="none" strike="noStrike" dirty="0" err="1">
                <a:solidFill>
                  <a:srgbClr val="FFFFFF"/>
                </a:solidFill>
                <a:latin typeface="Glacial Indifference"/>
              </a:rPr>
              <a:t>l’énergie</a:t>
            </a:r>
            <a:endParaRPr lang="en-US" sz="1999" u="none" strike="noStrike" dirty="0">
              <a:solidFill>
                <a:srgbClr val="FFFFFF"/>
              </a:solidFill>
              <a:latin typeface="Glacial Indifference"/>
            </a:endParaRPr>
          </a:p>
        </p:txBody>
      </p:sp>
      <p:sp>
        <p:nvSpPr>
          <p:cNvPr id="30" name="TextBox 30"/>
          <p:cNvSpPr txBox="1"/>
          <p:nvPr/>
        </p:nvSpPr>
        <p:spPr>
          <a:xfrm>
            <a:off x="6736027" y="4862355"/>
            <a:ext cx="4815946" cy="22015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FFFFFF"/>
                </a:solidFill>
                <a:latin typeface="Glacial Indifference Bold"/>
              </a:rPr>
              <a:t>La maîtrise des coûts :</a:t>
            </a:r>
          </a:p>
          <a:p>
            <a:pPr marL="0" lvl="0" indent="0" algn="ctr">
              <a:lnSpc>
                <a:spcPts val="2799"/>
              </a:lnSpc>
              <a:spcBef>
                <a:spcPct val="0"/>
              </a:spcBef>
            </a:pPr>
            <a:endParaRPr lang="en-US" sz="2499" u="none" strike="noStrike">
              <a:solidFill>
                <a:srgbClr val="FFFFFF"/>
              </a:solidFill>
              <a:latin typeface="Glacial Indifference Bold"/>
            </a:endParaRPr>
          </a:p>
          <a:p>
            <a:pPr marL="0" lvl="0" indent="0" algn="ctr">
              <a:lnSpc>
                <a:spcPts val="2179"/>
              </a:lnSpc>
            </a:pPr>
            <a:r>
              <a:rPr lang="en-US" sz="1999" u="none" strike="noStrike">
                <a:solidFill>
                  <a:srgbClr val="FFFFFF"/>
                </a:solidFill>
                <a:latin typeface="Glacial Indifference"/>
              </a:rPr>
              <a:t>choisir un mode de gestion qui assure un modèle économique favorable et relativement pérenne à la collectivité (recettes maximales et risques limités), choisir des process confirmés.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609432" y="5645150"/>
            <a:ext cx="5478908" cy="1399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179"/>
              </a:lnSpc>
            </a:pPr>
            <a:r>
              <a:rPr lang="en-US" sz="1999" u="none" strike="noStrike">
                <a:solidFill>
                  <a:srgbClr val="FFFFFF"/>
                </a:solidFill>
                <a:latin typeface="Glacial Indifference"/>
              </a:rPr>
              <a:t>s’assurer des meilleures techniques disponibles, aller plus loin que les normes en vigueur et chercher à anticiper, mise en place de contrôles spécifiques dans une démarche</a:t>
            </a:r>
          </a:p>
          <a:p>
            <a:pPr marL="0" lvl="0" indent="0" algn="ctr">
              <a:lnSpc>
                <a:spcPts val="2179"/>
              </a:lnSpc>
            </a:pPr>
            <a:r>
              <a:rPr lang="en-US" sz="1999" u="none" strike="noStrike">
                <a:solidFill>
                  <a:srgbClr val="FFFFFF"/>
                </a:solidFill>
                <a:latin typeface="Glacial Indifference"/>
              </a:rPr>
              <a:t>scientifique et indépendante.</a:t>
            </a:r>
          </a:p>
        </p:txBody>
      </p:sp>
      <p:sp>
        <p:nvSpPr>
          <p:cNvPr id="32" name="Freeform 32"/>
          <p:cNvSpPr/>
          <p:nvPr/>
        </p:nvSpPr>
        <p:spPr>
          <a:xfrm>
            <a:off x="3089054" y="3739538"/>
            <a:ext cx="903452" cy="910418"/>
          </a:xfrm>
          <a:custGeom>
            <a:avLst/>
            <a:gdLst/>
            <a:ahLst/>
            <a:cxnLst/>
            <a:rect l="l" t="t" r="r" b="b"/>
            <a:pathLst>
              <a:path w="903452" h="910418">
                <a:moveTo>
                  <a:pt x="0" y="0"/>
                </a:moveTo>
                <a:lnTo>
                  <a:pt x="903452" y="0"/>
                </a:lnTo>
                <a:lnTo>
                  <a:pt x="903452" y="910418"/>
                </a:lnTo>
                <a:lnTo>
                  <a:pt x="0" y="91041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757" r="-13405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14292096" y="3739538"/>
            <a:ext cx="909150" cy="910418"/>
          </a:xfrm>
          <a:custGeom>
            <a:avLst/>
            <a:gdLst/>
            <a:ahLst/>
            <a:cxnLst/>
            <a:rect l="l" t="t" r="r" b="b"/>
            <a:pathLst>
              <a:path w="909150" h="910418">
                <a:moveTo>
                  <a:pt x="0" y="0"/>
                </a:moveTo>
                <a:lnTo>
                  <a:pt x="909150" y="0"/>
                </a:lnTo>
                <a:lnTo>
                  <a:pt x="909150" y="910418"/>
                </a:lnTo>
                <a:lnTo>
                  <a:pt x="0" y="910418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0689" t="-6934" r="-1151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4" name="Freeform 34"/>
          <p:cNvSpPr/>
          <p:nvPr/>
        </p:nvSpPr>
        <p:spPr>
          <a:xfrm>
            <a:off x="8459157" y="3739538"/>
            <a:ext cx="1224021" cy="910418"/>
          </a:xfrm>
          <a:custGeom>
            <a:avLst/>
            <a:gdLst/>
            <a:ahLst/>
            <a:cxnLst/>
            <a:rect l="l" t="t" r="r" b="b"/>
            <a:pathLst>
              <a:path w="1224021" h="910418">
                <a:moveTo>
                  <a:pt x="0" y="0"/>
                </a:moveTo>
                <a:lnTo>
                  <a:pt x="1224021" y="0"/>
                </a:lnTo>
                <a:lnTo>
                  <a:pt x="1224021" y="910418"/>
                </a:lnTo>
                <a:lnTo>
                  <a:pt x="0" y="91041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424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>
            <a:off x="1028700" y="8092689"/>
            <a:ext cx="1098126" cy="502392"/>
          </a:xfrm>
          <a:custGeom>
            <a:avLst/>
            <a:gdLst/>
            <a:ahLst/>
            <a:cxnLst/>
            <a:rect l="l" t="t" r="r" b="b"/>
            <a:pathLst>
              <a:path w="1098126" h="502392">
                <a:moveTo>
                  <a:pt x="0" y="0"/>
                </a:moveTo>
                <a:lnTo>
                  <a:pt x="1098126" y="0"/>
                </a:lnTo>
                <a:lnTo>
                  <a:pt x="1098126" y="502393"/>
                </a:lnTo>
                <a:lnTo>
                  <a:pt x="0" y="50239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TextBox 36"/>
          <p:cNvSpPr txBox="1"/>
          <p:nvPr/>
        </p:nvSpPr>
        <p:spPr>
          <a:xfrm>
            <a:off x="2320867" y="8141159"/>
            <a:ext cx="15116185" cy="1359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272"/>
              </a:lnSpc>
            </a:pP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Le </a:t>
            </a:r>
            <a:r>
              <a:rPr lang="en-US" sz="2337" dirty="0" err="1">
                <a:solidFill>
                  <a:srgbClr val="435966"/>
                </a:solidFill>
                <a:latin typeface="Glacial Indifference"/>
              </a:rPr>
              <a:t>Bilan</a:t>
            </a: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337" dirty="0" err="1">
                <a:solidFill>
                  <a:srgbClr val="435966"/>
                </a:solidFill>
                <a:latin typeface="Glacial Indifference"/>
              </a:rPr>
              <a:t>d’exploitation</a:t>
            </a: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337" dirty="0" err="1">
                <a:solidFill>
                  <a:srgbClr val="435966"/>
                </a:solidFill>
                <a:latin typeface="Glacial Indifference"/>
              </a:rPr>
              <a:t>complet</a:t>
            </a: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 de </a:t>
            </a:r>
            <a:r>
              <a:rPr lang="en-US" sz="2337" dirty="0" err="1">
                <a:solidFill>
                  <a:srgbClr val="435966"/>
                </a:solidFill>
                <a:latin typeface="Glacial Indifference"/>
              </a:rPr>
              <a:t>l’UVE</a:t>
            </a: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 </a:t>
            </a:r>
            <a:r>
              <a:rPr lang="en-US" sz="2337" dirty="0" err="1">
                <a:solidFill>
                  <a:srgbClr val="435966"/>
                </a:solidFill>
                <a:latin typeface="Glacial Indifference"/>
              </a:rPr>
              <a:t>Salamandre</a:t>
            </a: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 (2005-2023) </a:t>
            </a:r>
            <a:r>
              <a:rPr lang="en-US" sz="2337" dirty="0" err="1">
                <a:solidFill>
                  <a:srgbClr val="435966"/>
                </a:solidFill>
                <a:latin typeface="Glacial Indifference"/>
              </a:rPr>
              <a:t>est</a:t>
            </a:r>
            <a:r>
              <a:rPr lang="en-US" sz="2337" dirty="0">
                <a:solidFill>
                  <a:srgbClr val="435966"/>
                </a:solidFill>
                <a:latin typeface="Glacial Indifference"/>
              </a:rPr>
              <a:t> consultable sur : </a:t>
            </a:r>
          </a:p>
          <a:p>
            <a:pPr algn="l">
              <a:lnSpc>
                <a:spcPts val="3272"/>
              </a:lnSpc>
            </a:pPr>
            <a:endParaRPr lang="en-US" sz="2337" dirty="0">
              <a:solidFill>
                <a:srgbClr val="435966"/>
              </a:solidFill>
              <a:latin typeface="Glacial Indifference"/>
            </a:endParaRPr>
          </a:p>
          <a:p>
            <a:pPr marL="0" lvl="0" indent="0"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435966"/>
                </a:solidFill>
                <a:latin typeface="Glacial Indifference Bold"/>
              </a:rPr>
              <a:t>www.sivert.fr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348886" y="154630"/>
            <a:ext cx="11904980" cy="21367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5000" dirty="0">
                <a:solidFill>
                  <a:srgbClr val="008339"/>
                </a:solidFill>
                <a:latin typeface="Glacial Indifference Bold"/>
              </a:rPr>
              <a:t>BILAN DES 18 ANNÉES D’EXPLOITATION</a:t>
            </a:r>
          </a:p>
          <a:p>
            <a:pPr algn="ctr">
              <a:lnSpc>
                <a:spcPts val="5600"/>
              </a:lnSpc>
            </a:pPr>
            <a:r>
              <a:rPr lang="en-US" sz="5000" dirty="0">
                <a:solidFill>
                  <a:srgbClr val="008339"/>
                </a:solidFill>
                <a:latin typeface="Glacial Indifference Bold"/>
              </a:rPr>
              <a:t>de </a:t>
            </a:r>
            <a:r>
              <a:rPr lang="en-US" sz="5000" dirty="0" err="1">
                <a:solidFill>
                  <a:srgbClr val="008339"/>
                </a:solidFill>
                <a:latin typeface="Glacial Indifference Bold"/>
              </a:rPr>
              <a:t>l’UVE</a:t>
            </a:r>
            <a:r>
              <a:rPr lang="en-US" sz="5000" dirty="0">
                <a:solidFill>
                  <a:srgbClr val="008339"/>
                </a:solidFill>
                <a:latin typeface="Glacial Indifference Bold"/>
              </a:rPr>
              <a:t> SALAMANDRE</a:t>
            </a:r>
          </a:p>
          <a:p>
            <a:pPr marL="0" lvl="0" indent="0" algn="ctr">
              <a:lnSpc>
                <a:spcPts val="5600"/>
              </a:lnSpc>
            </a:pPr>
            <a:endParaRPr lang="en-US" sz="5000" dirty="0">
              <a:solidFill>
                <a:srgbClr val="008339"/>
              </a:solidFill>
              <a:latin typeface="Glacial Indifference Bold"/>
            </a:endParaRPr>
          </a:p>
        </p:txBody>
      </p:sp>
      <p:sp>
        <p:nvSpPr>
          <p:cNvPr id="38" name="TextBox 38"/>
          <p:cNvSpPr txBox="1"/>
          <p:nvPr/>
        </p:nvSpPr>
        <p:spPr>
          <a:xfrm>
            <a:off x="457032" y="4908550"/>
            <a:ext cx="587982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99"/>
              </a:lnSpc>
              <a:spcBef>
                <a:spcPct val="0"/>
              </a:spcBef>
            </a:pPr>
            <a:r>
              <a:rPr lang="en-US" sz="2499">
                <a:solidFill>
                  <a:srgbClr val="FFFFFF"/>
                </a:solidFill>
                <a:latin typeface="Glacial Indifference Bold"/>
              </a:rPr>
              <a:t>Qualité et Continuité du Service Public :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69010" y="165100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ORDRE DU JOUR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0544" y="1645744"/>
            <a:ext cx="17284120" cy="728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2. LE SIVERT, TERRITOIRE ET COMPÉTENCES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3. L’UVE, PRÉSENTATION ET BILAN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4. LE PROJET 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5. QUESTIONS / RÉPONSES / PROPOSITIONS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612831" y="2964849"/>
            <a:ext cx="17302916" cy="62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5239"/>
              </a:lnSpc>
              <a:spcBef>
                <a:spcPct val="0"/>
              </a:spcBef>
            </a:pPr>
            <a:r>
              <a:rPr lang="en-US" sz="3742" dirty="0">
                <a:solidFill>
                  <a:srgbClr val="008339"/>
                </a:solidFill>
                <a:latin typeface="Glacial Indifference Bold"/>
              </a:rPr>
              <a:t>1. INTRODUCTION PAR LE PRÉSIDENT SIVERT ET PAR LE MAIRE DE LASSE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9725" b="-9725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-3451527" y="-958273"/>
            <a:ext cx="24717673" cy="1986973"/>
            <a:chOff x="0" y="0"/>
            <a:chExt cx="9207006" cy="740121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9207006" cy="740121"/>
            </a:xfrm>
            <a:custGeom>
              <a:avLst/>
              <a:gdLst/>
              <a:ahLst/>
              <a:cxnLst/>
              <a:rect l="l" t="t" r="r" b="b"/>
              <a:pathLst>
                <a:path w="9207006" h="740121">
                  <a:moveTo>
                    <a:pt x="0" y="0"/>
                  </a:moveTo>
                  <a:lnTo>
                    <a:pt x="9207006" y="0"/>
                  </a:lnTo>
                  <a:lnTo>
                    <a:pt x="9207006" y="740121"/>
                  </a:lnTo>
                  <a:lnTo>
                    <a:pt x="0" y="740121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-19050"/>
              <a:ext cx="9207006" cy="759171"/>
            </a:xfrm>
            <a:prstGeom prst="rect">
              <a:avLst/>
            </a:prstGeom>
          </p:spPr>
          <p:txBody>
            <a:bodyPr lIns="48876" tIns="48876" rIns="48876" bIns="48876" rtlCol="0" anchor="ctr"/>
            <a:lstStyle/>
            <a:p>
              <a:pPr algn="ctr">
                <a:lnSpc>
                  <a:spcPts val="1353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 rot="203845">
            <a:off x="3088233" y="798496"/>
            <a:ext cx="5125619" cy="10460447"/>
          </a:xfrm>
          <a:custGeom>
            <a:avLst/>
            <a:gdLst/>
            <a:ahLst/>
            <a:cxnLst/>
            <a:rect l="l" t="t" r="r" b="b"/>
            <a:pathLst>
              <a:path w="5125619" h="10460447">
                <a:moveTo>
                  <a:pt x="0" y="0"/>
                </a:moveTo>
                <a:lnTo>
                  <a:pt x="5125619" y="0"/>
                </a:lnTo>
                <a:lnTo>
                  <a:pt x="5125619" y="10460447"/>
                </a:lnTo>
                <a:lnTo>
                  <a:pt x="0" y="1046044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30000"/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 rot="-5400000">
            <a:off x="6693082" y="541662"/>
            <a:ext cx="2015282" cy="10494042"/>
            <a:chOff x="0" y="0"/>
            <a:chExt cx="2771140" cy="14429973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2771140" cy="14429973"/>
            </a:xfrm>
            <a:custGeom>
              <a:avLst/>
              <a:gdLst/>
              <a:ahLst/>
              <a:cxnLst/>
              <a:rect l="l" t="t" r="r" b="b"/>
              <a:pathLst>
                <a:path w="2771140" h="14429973">
                  <a:moveTo>
                    <a:pt x="0" y="0"/>
                  </a:moveTo>
                  <a:lnTo>
                    <a:pt x="0" y="13527004"/>
                  </a:lnTo>
                  <a:lnTo>
                    <a:pt x="1384300" y="14429973"/>
                  </a:lnTo>
                  <a:lnTo>
                    <a:pt x="2771140" y="1352700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9" name="Group 9"/>
          <p:cNvGrpSpPr/>
          <p:nvPr/>
        </p:nvGrpSpPr>
        <p:grpSpPr>
          <a:xfrm rot="-1883951">
            <a:off x="1886080" y="4743608"/>
            <a:ext cx="2024511" cy="1645843"/>
            <a:chOff x="0" y="0"/>
            <a:chExt cx="749854" cy="609600"/>
          </a:xfrm>
        </p:grpSpPr>
        <p:sp>
          <p:nvSpPr>
            <p:cNvPr id="10" name="Freeform 10"/>
            <p:cNvSpPr/>
            <p:nvPr/>
          </p:nvSpPr>
          <p:spPr>
            <a:xfrm>
              <a:off x="0" y="0"/>
              <a:ext cx="749854" cy="609600"/>
            </a:xfrm>
            <a:custGeom>
              <a:avLst/>
              <a:gdLst/>
              <a:ahLst/>
              <a:cxnLst/>
              <a:rect l="l" t="t" r="r" b="b"/>
              <a:pathLst>
                <a:path w="749854" h="609600">
                  <a:moveTo>
                    <a:pt x="203200" y="0"/>
                  </a:moveTo>
                  <a:lnTo>
                    <a:pt x="749854" y="0"/>
                  </a:lnTo>
                  <a:lnTo>
                    <a:pt x="54665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101600" y="-19050"/>
              <a:ext cx="546654" cy="628650"/>
            </a:xfrm>
            <a:prstGeom prst="rect">
              <a:avLst/>
            </a:prstGeom>
          </p:spPr>
          <p:txBody>
            <a:bodyPr lIns="55119" tIns="55119" rIns="55119" bIns="55119" rtlCol="0" anchor="ctr"/>
            <a:lstStyle/>
            <a:p>
              <a:pPr algn="ctr">
                <a:lnSpc>
                  <a:spcPts val="1353"/>
                </a:lnSpc>
              </a:pPr>
              <a:endParaRPr/>
            </a:p>
          </p:txBody>
        </p:sp>
      </p:grpSp>
      <p:grpSp>
        <p:nvGrpSpPr>
          <p:cNvPr id="12" name="Group 12"/>
          <p:cNvGrpSpPr/>
          <p:nvPr/>
        </p:nvGrpSpPr>
        <p:grpSpPr>
          <a:xfrm rot="-5400000">
            <a:off x="1524224" y="3235345"/>
            <a:ext cx="1681890" cy="3825703"/>
            <a:chOff x="0" y="0"/>
            <a:chExt cx="2771140" cy="6303359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2771140" cy="6303359"/>
            </a:xfrm>
            <a:custGeom>
              <a:avLst/>
              <a:gdLst/>
              <a:ahLst/>
              <a:cxnLst/>
              <a:rect l="l" t="t" r="r" b="b"/>
              <a:pathLst>
                <a:path w="2771140" h="6303359">
                  <a:moveTo>
                    <a:pt x="0" y="0"/>
                  </a:moveTo>
                  <a:lnTo>
                    <a:pt x="0" y="5400389"/>
                  </a:lnTo>
                  <a:lnTo>
                    <a:pt x="1384300" y="6303359"/>
                  </a:lnTo>
                  <a:lnTo>
                    <a:pt x="2771140" y="5400389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4" name="TextBox 14"/>
          <p:cNvSpPr txBox="1"/>
          <p:nvPr/>
        </p:nvSpPr>
        <p:spPr>
          <a:xfrm>
            <a:off x="631321" y="4946230"/>
            <a:ext cx="3148851" cy="4116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97"/>
              </a:lnSpc>
              <a:spcBef>
                <a:spcPct val="0"/>
              </a:spcBef>
            </a:pPr>
            <a:r>
              <a:rPr lang="en-US" sz="2426">
                <a:solidFill>
                  <a:srgbClr val="FFFFFF"/>
                </a:solidFill>
                <a:latin typeface="Garet Bold"/>
              </a:rPr>
              <a:t>Maîtrise des coûts</a:t>
            </a:r>
          </a:p>
        </p:txBody>
      </p:sp>
      <p:grpSp>
        <p:nvGrpSpPr>
          <p:cNvPr id="15" name="Group 15"/>
          <p:cNvGrpSpPr/>
          <p:nvPr/>
        </p:nvGrpSpPr>
        <p:grpSpPr>
          <a:xfrm rot="-5400000">
            <a:off x="6748002" y="3563208"/>
            <a:ext cx="2015282" cy="10494042"/>
            <a:chOff x="0" y="0"/>
            <a:chExt cx="2771140" cy="14429973"/>
          </a:xfrm>
        </p:grpSpPr>
        <p:sp>
          <p:nvSpPr>
            <p:cNvPr id="16" name="Freeform 16"/>
            <p:cNvSpPr/>
            <p:nvPr/>
          </p:nvSpPr>
          <p:spPr>
            <a:xfrm>
              <a:off x="0" y="0"/>
              <a:ext cx="2771140" cy="14429973"/>
            </a:xfrm>
            <a:custGeom>
              <a:avLst/>
              <a:gdLst/>
              <a:ahLst/>
              <a:cxnLst/>
              <a:rect l="l" t="t" r="r" b="b"/>
              <a:pathLst>
                <a:path w="2771140" h="14429973">
                  <a:moveTo>
                    <a:pt x="0" y="0"/>
                  </a:moveTo>
                  <a:lnTo>
                    <a:pt x="0" y="13527004"/>
                  </a:lnTo>
                  <a:lnTo>
                    <a:pt x="1384300" y="14429973"/>
                  </a:lnTo>
                  <a:lnTo>
                    <a:pt x="2771140" y="1352700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grpSp>
        <p:nvGrpSpPr>
          <p:cNvPr id="17" name="Group 17"/>
          <p:cNvGrpSpPr/>
          <p:nvPr/>
        </p:nvGrpSpPr>
        <p:grpSpPr>
          <a:xfrm rot="-1883951">
            <a:off x="1941000" y="7765154"/>
            <a:ext cx="2024511" cy="1645843"/>
            <a:chOff x="0" y="0"/>
            <a:chExt cx="749854" cy="6096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749854" cy="609600"/>
            </a:xfrm>
            <a:custGeom>
              <a:avLst/>
              <a:gdLst/>
              <a:ahLst/>
              <a:cxnLst/>
              <a:rect l="l" t="t" r="r" b="b"/>
              <a:pathLst>
                <a:path w="749854" h="609600">
                  <a:moveTo>
                    <a:pt x="203200" y="0"/>
                  </a:moveTo>
                  <a:lnTo>
                    <a:pt x="749854" y="0"/>
                  </a:lnTo>
                  <a:lnTo>
                    <a:pt x="54665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101600" y="-19050"/>
              <a:ext cx="546654" cy="628650"/>
            </a:xfrm>
            <a:prstGeom prst="rect">
              <a:avLst/>
            </a:prstGeom>
          </p:spPr>
          <p:txBody>
            <a:bodyPr lIns="55119" tIns="55119" rIns="55119" bIns="55119" rtlCol="0" anchor="ctr"/>
            <a:lstStyle/>
            <a:p>
              <a:pPr algn="ctr">
                <a:lnSpc>
                  <a:spcPts val="1353"/>
                </a:lnSpc>
              </a:pPr>
              <a:endParaRPr/>
            </a:p>
          </p:txBody>
        </p:sp>
      </p:grpSp>
      <p:grpSp>
        <p:nvGrpSpPr>
          <p:cNvPr id="20" name="Group 20"/>
          <p:cNvGrpSpPr/>
          <p:nvPr/>
        </p:nvGrpSpPr>
        <p:grpSpPr>
          <a:xfrm rot="-5400000">
            <a:off x="1551684" y="6229431"/>
            <a:ext cx="1681890" cy="3880623"/>
            <a:chOff x="0" y="0"/>
            <a:chExt cx="2771140" cy="6393847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771140" cy="6393847"/>
            </a:xfrm>
            <a:custGeom>
              <a:avLst/>
              <a:gdLst/>
              <a:ahLst/>
              <a:cxnLst/>
              <a:rect l="l" t="t" r="r" b="b"/>
              <a:pathLst>
                <a:path w="2771140" h="6393847">
                  <a:moveTo>
                    <a:pt x="0" y="0"/>
                  </a:moveTo>
                  <a:lnTo>
                    <a:pt x="0" y="5490877"/>
                  </a:lnTo>
                  <a:lnTo>
                    <a:pt x="1384300" y="6393847"/>
                  </a:lnTo>
                  <a:lnTo>
                    <a:pt x="2771140" y="5490877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2" name="TextBox 22"/>
          <p:cNvSpPr txBox="1"/>
          <p:nvPr/>
        </p:nvSpPr>
        <p:spPr>
          <a:xfrm>
            <a:off x="686240" y="7754963"/>
            <a:ext cx="3148851" cy="8372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97"/>
              </a:lnSpc>
              <a:spcBef>
                <a:spcPct val="0"/>
              </a:spcBef>
            </a:pPr>
            <a:r>
              <a:rPr lang="en-US" sz="2426" u="none" strike="noStrike">
                <a:solidFill>
                  <a:srgbClr val="FFFFFF"/>
                </a:solidFill>
                <a:latin typeface="Garet Bold"/>
              </a:rPr>
              <a:t>Excellence environnementale</a:t>
            </a:r>
          </a:p>
        </p:txBody>
      </p:sp>
      <p:grpSp>
        <p:nvGrpSpPr>
          <p:cNvPr id="23" name="Group 23"/>
          <p:cNvGrpSpPr/>
          <p:nvPr/>
        </p:nvGrpSpPr>
        <p:grpSpPr>
          <a:xfrm rot="-5400000">
            <a:off x="6830373" y="-2272448"/>
            <a:ext cx="2015282" cy="10494042"/>
            <a:chOff x="0" y="0"/>
            <a:chExt cx="2771140" cy="14429973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2771140" cy="14429973"/>
            </a:xfrm>
            <a:custGeom>
              <a:avLst/>
              <a:gdLst/>
              <a:ahLst/>
              <a:cxnLst/>
              <a:rect l="l" t="t" r="r" b="b"/>
              <a:pathLst>
                <a:path w="2771140" h="14429973">
                  <a:moveTo>
                    <a:pt x="0" y="0"/>
                  </a:moveTo>
                  <a:lnTo>
                    <a:pt x="0" y="13527004"/>
                  </a:lnTo>
                  <a:lnTo>
                    <a:pt x="1384300" y="14429973"/>
                  </a:lnTo>
                  <a:lnTo>
                    <a:pt x="2771140" y="13527004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25" name="TextBox 25"/>
          <p:cNvSpPr txBox="1"/>
          <p:nvPr/>
        </p:nvSpPr>
        <p:spPr>
          <a:xfrm>
            <a:off x="4415312" y="2518442"/>
            <a:ext cx="8385445" cy="6565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8339"/>
                </a:solidFill>
                <a:latin typeface="Open Sans Bold"/>
              </a:rPr>
              <a:t>Aucun déchet OMr</a:t>
            </a:r>
            <a:r>
              <a:rPr lang="en-US" sz="1899">
                <a:solidFill>
                  <a:srgbClr val="000000"/>
                </a:solidFill>
                <a:latin typeface="Open Sans Bold"/>
              </a:rPr>
              <a:t> détourné du SIVERT depuis 2005 lié aux exigences de maintenance et au contrôle de l’exploitant par la collectivité.</a:t>
            </a:r>
          </a:p>
        </p:txBody>
      </p:sp>
      <p:grpSp>
        <p:nvGrpSpPr>
          <p:cNvPr id="26" name="Group 26"/>
          <p:cNvGrpSpPr/>
          <p:nvPr/>
        </p:nvGrpSpPr>
        <p:grpSpPr>
          <a:xfrm rot="-1883951">
            <a:off x="2023372" y="1929498"/>
            <a:ext cx="2024511" cy="1645843"/>
            <a:chOff x="0" y="0"/>
            <a:chExt cx="749854" cy="609600"/>
          </a:xfrm>
        </p:grpSpPr>
        <p:sp>
          <p:nvSpPr>
            <p:cNvPr id="27" name="Freeform 27"/>
            <p:cNvSpPr/>
            <p:nvPr/>
          </p:nvSpPr>
          <p:spPr>
            <a:xfrm>
              <a:off x="0" y="0"/>
              <a:ext cx="749854" cy="609600"/>
            </a:xfrm>
            <a:custGeom>
              <a:avLst/>
              <a:gdLst/>
              <a:ahLst/>
              <a:cxnLst/>
              <a:rect l="l" t="t" r="r" b="b"/>
              <a:pathLst>
                <a:path w="749854" h="609600">
                  <a:moveTo>
                    <a:pt x="203200" y="0"/>
                  </a:moveTo>
                  <a:lnTo>
                    <a:pt x="749854" y="0"/>
                  </a:lnTo>
                  <a:lnTo>
                    <a:pt x="546654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D8D8D8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101600" y="-19050"/>
              <a:ext cx="546654" cy="628650"/>
            </a:xfrm>
            <a:prstGeom prst="rect">
              <a:avLst/>
            </a:prstGeom>
          </p:spPr>
          <p:txBody>
            <a:bodyPr lIns="55119" tIns="55119" rIns="55119" bIns="55119" rtlCol="0" anchor="ctr"/>
            <a:lstStyle/>
            <a:p>
              <a:pPr algn="ctr">
                <a:lnSpc>
                  <a:spcPts val="1353"/>
                </a:lnSpc>
              </a:pPr>
              <a:endParaRPr/>
            </a:p>
          </p:txBody>
        </p:sp>
      </p:grpSp>
      <p:grpSp>
        <p:nvGrpSpPr>
          <p:cNvPr id="29" name="Group 29"/>
          <p:cNvGrpSpPr/>
          <p:nvPr/>
        </p:nvGrpSpPr>
        <p:grpSpPr>
          <a:xfrm rot="-5400000">
            <a:off x="1592870" y="352590"/>
            <a:ext cx="1681890" cy="3962994"/>
            <a:chOff x="0" y="0"/>
            <a:chExt cx="2771140" cy="652956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2771140" cy="6529565"/>
            </a:xfrm>
            <a:custGeom>
              <a:avLst/>
              <a:gdLst/>
              <a:ahLst/>
              <a:cxnLst/>
              <a:rect l="l" t="t" r="r" b="b"/>
              <a:pathLst>
                <a:path w="2771140" h="6529565">
                  <a:moveTo>
                    <a:pt x="0" y="0"/>
                  </a:moveTo>
                  <a:lnTo>
                    <a:pt x="0" y="5626595"/>
                  </a:lnTo>
                  <a:lnTo>
                    <a:pt x="1384300" y="6529565"/>
                  </a:lnTo>
                  <a:lnTo>
                    <a:pt x="2771140" y="5626595"/>
                  </a:lnTo>
                  <a:lnTo>
                    <a:pt x="2771140" y="0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31" name="TextBox 31"/>
          <p:cNvSpPr txBox="1"/>
          <p:nvPr/>
        </p:nvSpPr>
        <p:spPr>
          <a:xfrm>
            <a:off x="768612" y="1706494"/>
            <a:ext cx="3148851" cy="1262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397"/>
              </a:lnSpc>
              <a:spcBef>
                <a:spcPct val="0"/>
              </a:spcBef>
            </a:pPr>
            <a:r>
              <a:rPr lang="en-US" sz="2426">
                <a:solidFill>
                  <a:srgbClr val="FFFFFF"/>
                </a:solidFill>
                <a:latin typeface="Garet Bold"/>
              </a:rPr>
              <a:t>Continuité et qualité du service public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4415312" y="5211681"/>
            <a:ext cx="7988248" cy="13613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Open Sans Bold"/>
              </a:rPr>
              <a:t>Grâce au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coût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inférieur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à 30% à la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moyenne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nationale</a:t>
            </a:r>
            <a:endParaRPr lang="en-US" sz="1899" dirty="0">
              <a:solidFill>
                <a:srgbClr val="000000"/>
              </a:solidFill>
              <a:latin typeface="Open Sans Bold"/>
            </a:endParaRPr>
          </a:p>
          <a:p>
            <a:pPr algn="l">
              <a:lnSpc>
                <a:spcPts val="2659"/>
              </a:lnSpc>
            </a:pPr>
            <a:r>
              <a:rPr lang="en-US" sz="1899" dirty="0">
                <a:solidFill>
                  <a:srgbClr val="000000"/>
                </a:solidFill>
                <a:latin typeface="Open Sans Bold"/>
              </a:rPr>
              <a:t>et des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perforamances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énergétiques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assurant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la TGAP la plus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faible</a:t>
            </a:r>
            <a:endParaRPr lang="en-US" sz="1899" dirty="0">
              <a:solidFill>
                <a:srgbClr val="000000"/>
              </a:solidFill>
              <a:latin typeface="Open Sans Bold"/>
            </a:endParaRPr>
          </a:p>
          <a:p>
            <a:pPr algn="l">
              <a:lnSpc>
                <a:spcPts val="2659"/>
              </a:lnSpc>
            </a:pPr>
            <a:endParaRPr lang="en-US" sz="1899" dirty="0">
              <a:solidFill>
                <a:srgbClr val="000000"/>
              </a:solidFill>
              <a:latin typeface="Open Sans Bold"/>
            </a:endParaRPr>
          </a:p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soit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99" dirty="0" err="1">
                <a:solidFill>
                  <a:srgbClr val="000000"/>
                </a:solidFill>
                <a:latin typeface="Open Sans Bold"/>
              </a:rPr>
              <a:t>une</a:t>
            </a:r>
            <a:r>
              <a:rPr lang="en-US" sz="1899" dirty="0">
                <a:solidFill>
                  <a:srgbClr val="000000"/>
                </a:solidFill>
                <a:latin typeface="Open Sans Bold"/>
              </a:rPr>
              <a:t> </a:t>
            </a:r>
            <a:r>
              <a:rPr lang="en-US" sz="1899" dirty="0" err="1">
                <a:solidFill>
                  <a:srgbClr val="008339"/>
                </a:solidFill>
                <a:latin typeface="Open Sans Bold"/>
              </a:rPr>
              <a:t>économie</a:t>
            </a:r>
            <a:r>
              <a:rPr lang="en-US" sz="1899" dirty="0">
                <a:solidFill>
                  <a:srgbClr val="008339"/>
                </a:solidFill>
                <a:latin typeface="Open Sans Bold"/>
              </a:rPr>
              <a:t> de plus de 4,5 millions d’€ par an (2023).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4415312" y="8159292"/>
            <a:ext cx="8385445" cy="1323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2659"/>
              </a:lnSpc>
            </a:pPr>
            <a:r>
              <a:rPr lang="en-US" sz="1899">
                <a:solidFill>
                  <a:srgbClr val="000000"/>
                </a:solidFill>
                <a:latin typeface="Open Sans Bold"/>
              </a:rPr>
              <a:t>Grâce aux outils de suivi déployés avant même la construction.</a:t>
            </a:r>
          </a:p>
          <a:p>
            <a:pPr marL="0" lvl="0" indent="0" algn="l">
              <a:lnSpc>
                <a:spcPts val="2659"/>
              </a:lnSpc>
              <a:spcBef>
                <a:spcPct val="0"/>
              </a:spcBef>
            </a:pPr>
            <a:r>
              <a:rPr lang="en-US" sz="1899">
                <a:solidFill>
                  <a:srgbClr val="000000"/>
                </a:solidFill>
                <a:latin typeface="Open Sans Bold"/>
              </a:rPr>
              <a:t>Grâce aux garanties environnementales négociées à travers les meilleurs techniques actuelles, </a:t>
            </a:r>
            <a:r>
              <a:rPr lang="en-US" sz="1899">
                <a:solidFill>
                  <a:srgbClr val="008339"/>
                </a:solidFill>
                <a:latin typeface="Open Sans Bold"/>
              </a:rPr>
              <a:t>“l’impact de l’UVE sur l’environnement correspond à un bruit de fond en milieu rural.”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4917225" y="100872"/>
            <a:ext cx="8453549" cy="7221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71"/>
              </a:lnSpc>
              <a:spcBef>
                <a:spcPct val="0"/>
              </a:spcBef>
            </a:pPr>
            <a:r>
              <a:rPr lang="en-US" sz="4193">
                <a:solidFill>
                  <a:srgbClr val="FFFFFF"/>
                </a:solidFill>
                <a:latin typeface="Garet"/>
              </a:rPr>
              <a:t>Des engagements tenus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69010" y="98243"/>
            <a:ext cx="16749979" cy="11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77"/>
              </a:lnSpc>
              <a:spcBef>
                <a:spcPct val="0"/>
              </a:spcBef>
            </a:pPr>
            <a:r>
              <a:rPr lang="en-US" sz="6626" u="none" strike="noStrike">
                <a:solidFill>
                  <a:srgbClr val="008339"/>
                </a:solidFill>
                <a:latin typeface="Glacial Indifference Bold"/>
              </a:rPr>
              <a:t>ORDRE DU JOUR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1940" y="1945742"/>
            <a:ext cx="17284120" cy="662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>
              <a:lnSpc>
                <a:spcPts val="5239"/>
              </a:lnSpc>
            </a:pPr>
            <a:r>
              <a:rPr lang="en-US" sz="3742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1. INTRODUCTION PAR LE PRÉSIDENT SIVERT ET PAR LE MAIRE DE LASSE</a:t>
            </a: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2. LE SIVERT, TERRITOIRE ET COMPÉTENCES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3. L’UVE, PRÉSENTATION ET BILAN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5. QUESTIONS / RÉPONSES / PROPOSITIONS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73336" y="6591300"/>
            <a:ext cx="2844800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239"/>
              </a:lnSpc>
              <a:spcBef>
                <a:spcPct val="0"/>
              </a:spcBef>
            </a:pPr>
            <a:r>
              <a:rPr lang="en-US" sz="3742" dirty="0">
                <a:solidFill>
                  <a:srgbClr val="008339"/>
                </a:solidFill>
                <a:latin typeface="Glacial Indifference Bold"/>
              </a:rPr>
              <a:t>4. LE PROJET 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833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27892" y="424962"/>
            <a:ext cx="17432215" cy="9437077"/>
          </a:xfrm>
          <a:custGeom>
            <a:avLst/>
            <a:gdLst/>
            <a:ahLst/>
            <a:cxnLst/>
            <a:rect l="l" t="t" r="r" b="b"/>
            <a:pathLst>
              <a:path w="17432215" h="9437077">
                <a:moveTo>
                  <a:pt x="0" y="0"/>
                </a:moveTo>
                <a:lnTo>
                  <a:pt x="17432216" y="0"/>
                </a:lnTo>
                <a:lnTo>
                  <a:pt x="17432216" y="9437076"/>
                </a:lnTo>
                <a:lnTo>
                  <a:pt x="0" y="943707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alphaModFix amt="80000"/>
            </a:blip>
            <a:stretch>
              <a:fillRect t="-1952" b="-195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AutoShape 3"/>
          <p:cNvSpPr/>
          <p:nvPr/>
        </p:nvSpPr>
        <p:spPr>
          <a:xfrm>
            <a:off x="-209550" y="3073877"/>
            <a:ext cx="18707100" cy="76200"/>
          </a:xfrm>
          <a:prstGeom prst="rect">
            <a:avLst/>
          </a:prstGeom>
          <a:solidFill>
            <a:srgbClr val="FFF5EC"/>
          </a:solid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1533107" y="4389956"/>
            <a:ext cx="15221786" cy="14217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599"/>
              </a:lnSpc>
            </a:pPr>
            <a:r>
              <a:rPr lang="en-US" sz="10599" spc="381">
                <a:solidFill>
                  <a:srgbClr val="FFF5EC"/>
                </a:solidFill>
                <a:latin typeface="Raleway Heavy"/>
              </a:rPr>
              <a:t>LE PROJET</a:t>
            </a:r>
          </a:p>
        </p:txBody>
      </p:sp>
      <p:sp>
        <p:nvSpPr>
          <p:cNvPr id="5" name="AutoShape 5"/>
          <p:cNvSpPr/>
          <p:nvPr/>
        </p:nvSpPr>
        <p:spPr>
          <a:xfrm>
            <a:off x="-209550" y="7057867"/>
            <a:ext cx="18707100" cy="76200"/>
          </a:xfrm>
          <a:prstGeom prst="rect">
            <a:avLst/>
          </a:prstGeom>
          <a:solidFill>
            <a:srgbClr val="FFF5EC"/>
          </a:solid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2015244" y="691006"/>
            <a:ext cx="2572775" cy="1235609"/>
          </a:xfrm>
          <a:custGeom>
            <a:avLst/>
            <a:gdLst/>
            <a:ahLst/>
            <a:cxnLst/>
            <a:rect l="l" t="t" r="r" b="b"/>
            <a:pathLst>
              <a:path w="2572775" h="1235609">
                <a:moveTo>
                  <a:pt x="0" y="0"/>
                </a:moveTo>
                <a:lnTo>
                  <a:pt x="2572776" y="0"/>
                </a:lnTo>
                <a:lnTo>
                  <a:pt x="2572776" y="1235609"/>
                </a:lnTo>
                <a:lnTo>
                  <a:pt x="0" y="12356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7" name="Group 7"/>
          <p:cNvGrpSpPr/>
          <p:nvPr/>
        </p:nvGrpSpPr>
        <p:grpSpPr>
          <a:xfrm>
            <a:off x="14111231" y="474881"/>
            <a:ext cx="2817107" cy="1597212"/>
            <a:chOff x="0" y="0"/>
            <a:chExt cx="3756143" cy="2129616"/>
          </a:xfrm>
        </p:grpSpPr>
        <p:grpSp>
          <p:nvGrpSpPr>
            <p:cNvPr id="8" name="Group 8"/>
            <p:cNvGrpSpPr/>
            <p:nvPr/>
          </p:nvGrpSpPr>
          <p:grpSpPr>
            <a:xfrm>
              <a:off x="1555464" y="1509528"/>
              <a:ext cx="1579555" cy="181288"/>
              <a:chOff x="0" y="0"/>
              <a:chExt cx="312011" cy="35810"/>
            </a:xfrm>
          </p:grpSpPr>
          <p:sp>
            <p:nvSpPr>
              <p:cNvPr id="9" name="Freeform 9"/>
              <p:cNvSpPr/>
              <p:nvPr/>
            </p:nvSpPr>
            <p:spPr>
              <a:xfrm>
                <a:off x="0" y="0"/>
                <a:ext cx="312011" cy="35810"/>
              </a:xfrm>
              <a:custGeom>
                <a:avLst/>
                <a:gdLst/>
                <a:ahLst/>
                <a:cxnLst/>
                <a:rect l="l" t="t" r="r" b="b"/>
                <a:pathLst>
                  <a:path w="312011" h="35810">
                    <a:moveTo>
                      <a:pt x="0" y="0"/>
                    </a:moveTo>
                    <a:lnTo>
                      <a:pt x="312011" y="0"/>
                    </a:lnTo>
                    <a:lnTo>
                      <a:pt x="312011" y="35810"/>
                    </a:lnTo>
                    <a:lnTo>
                      <a:pt x="0" y="3581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0" name="TextBox 10"/>
              <p:cNvSpPr txBox="1"/>
              <p:nvPr/>
            </p:nvSpPr>
            <p:spPr>
              <a:xfrm>
                <a:off x="0" y="-38100"/>
                <a:ext cx="312011" cy="7391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11" name="Freeform 11"/>
            <p:cNvSpPr/>
            <p:nvPr/>
          </p:nvSpPr>
          <p:spPr>
            <a:xfrm>
              <a:off x="0" y="0"/>
              <a:ext cx="3756143" cy="2129616"/>
            </a:xfrm>
            <a:custGeom>
              <a:avLst/>
              <a:gdLst/>
              <a:ahLst/>
              <a:cxnLst/>
              <a:rect l="l" t="t" r="r" b="b"/>
              <a:pathLst>
                <a:path w="3756143" h="2129616">
                  <a:moveTo>
                    <a:pt x="0" y="0"/>
                  </a:moveTo>
                  <a:lnTo>
                    <a:pt x="3756143" y="0"/>
                  </a:lnTo>
                  <a:lnTo>
                    <a:pt x="3756143" y="2129616"/>
                  </a:lnTo>
                  <a:lnTo>
                    <a:pt x="0" y="212961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12" name="Freeform 12"/>
          <p:cNvSpPr/>
          <p:nvPr/>
        </p:nvSpPr>
        <p:spPr>
          <a:xfrm>
            <a:off x="10016704" y="670435"/>
            <a:ext cx="2939772" cy="1206103"/>
          </a:xfrm>
          <a:custGeom>
            <a:avLst/>
            <a:gdLst/>
            <a:ahLst/>
            <a:cxnLst/>
            <a:rect l="l" t="t" r="r" b="b"/>
            <a:pathLst>
              <a:path w="2939772" h="1206103">
                <a:moveTo>
                  <a:pt x="0" y="0"/>
                </a:moveTo>
                <a:lnTo>
                  <a:pt x="2939772" y="0"/>
                </a:lnTo>
                <a:lnTo>
                  <a:pt x="2939772" y="1206103"/>
                </a:lnTo>
                <a:lnTo>
                  <a:pt x="0" y="120610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6615803" y="510205"/>
            <a:ext cx="1195283" cy="1416411"/>
          </a:xfrm>
          <a:custGeom>
            <a:avLst/>
            <a:gdLst/>
            <a:ahLst/>
            <a:cxnLst/>
            <a:rect l="l" t="t" r="r" b="b"/>
            <a:pathLst>
              <a:path w="1195283" h="1416411">
                <a:moveTo>
                  <a:pt x="0" y="0"/>
                </a:moveTo>
                <a:lnTo>
                  <a:pt x="1195283" y="0"/>
                </a:lnTo>
                <a:lnTo>
                  <a:pt x="1195283" y="1416410"/>
                </a:lnTo>
                <a:lnTo>
                  <a:pt x="0" y="141641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TextBox 14"/>
          <p:cNvSpPr txBox="1"/>
          <p:nvPr/>
        </p:nvSpPr>
        <p:spPr>
          <a:xfrm>
            <a:off x="427892" y="8120005"/>
            <a:ext cx="17432215" cy="936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73"/>
              </a:lnSpc>
            </a:pPr>
            <a:r>
              <a:rPr lang="en-US" sz="6973" spc="251">
                <a:solidFill>
                  <a:srgbClr val="FFF5EC"/>
                </a:solidFill>
                <a:latin typeface="Raleway Heavy"/>
              </a:rPr>
              <a:t>Revamping et Extension de l’UVE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1860017"/>
            <a:ext cx="17939665" cy="8334331"/>
            <a:chOff x="0" y="0"/>
            <a:chExt cx="4724850" cy="219505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195050"/>
            </a:xfrm>
            <a:custGeom>
              <a:avLst/>
              <a:gdLst/>
              <a:ahLst/>
              <a:cxnLst/>
              <a:rect l="l" t="t" r="r" b="b"/>
              <a:pathLst>
                <a:path w="4724850" h="2195050">
                  <a:moveTo>
                    <a:pt x="0" y="0"/>
                  </a:moveTo>
                  <a:lnTo>
                    <a:pt x="4724850" y="0"/>
                  </a:lnTo>
                  <a:lnTo>
                    <a:pt x="4724850" y="2195050"/>
                  </a:lnTo>
                  <a:lnTo>
                    <a:pt x="0" y="2195050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724850" cy="22331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665198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689011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290863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408243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456837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1028700" y="4865764"/>
            <a:ext cx="6673106" cy="4423745"/>
          </a:xfrm>
          <a:custGeom>
            <a:avLst/>
            <a:gdLst/>
            <a:ahLst/>
            <a:cxnLst/>
            <a:rect l="l" t="t" r="r" b="b"/>
            <a:pathLst>
              <a:path w="6673106" h="4423745">
                <a:moveTo>
                  <a:pt x="0" y="0"/>
                </a:moveTo>
                <a:lnTo>
                  <a:pt x="6673106" y="0"/>
                </a:lnTo>
                <a:lnTo>
                  <a:pt x="6673106" y="4423745"/>
                </a:lnTo>
                <a:lnTo>
                  <a:pt x="0" y="44237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0" name="Group 20"/>
          <p:cNvGrpSpPr/>
          <p:nvPr/>
        </p:nvGrpSpPr>
        <p:grpSpPr>
          <a:xfrm>
            <a:off x="8863232" y="2325278"/>
            <a:ext cx="8489533" cy="7189974"/>
            <a:chOff x="0" y="0"/>
            <a:chExt cx="2235927" cy="1893656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2235927" cy="1893656"/>
            </a:xfrm>
            <a:custGeom>
              <a:avLst/>
              <a:gdLst/>
              <a:ahLst/>
              <a:cxnLst/>
              <a:rect l="l" t="t" r="r" b="b"/>
              <a:pathLst>
                <a:path w="2235927" h="1893656">
                  <a:moveTo>
                    <a:pt x="42861" y="0"/>
                  </a:moveTo>
                  <a:lnTo>
                    <a:pt x="2193066" y="0"/>
                  </a:lnTo>
                  <a:cubicBezTo>
                    <a:pt x="2204433" y="0"/>
                    <a:pt x="2215335" y="4516"/>
                    <a:pt x="2223373" y="12554"/>
                  </a:cubicBezTo>
                  <a:cubicBezTo>
                    <a:pt x="2231411" y="20592"/>
                    <a:pt x="2235927" y="31494"/>
                    <a:pt x="2235927" y="42861"/>
                  </a:cubicBezTo>
                  <a:lnTo>
                    <a:pt x="2235927" y="1850795"/>
                  </a:lnTo>
                  <a:cubicBezTo>
                    <a:pt x="2235927" y="1862162"/>
                    <a:pt x="2231411" y="1873064"/>
                    <a:pt x="2223373" y="1881102"/>
                  </a:cubicBezTo>
                  <a:cubicBezTo>
                    <a:pt x="2215335" y="1889140"/>
                    <a:pt x="2204433" y="1893656"/>
                    <a:pt x="2193066" y="1893656"/>
                  </a:cubicBezTo>
                  <a:lnTo>
                    <a:pt x="42861" y="1893656"/>
                  </a:lnTo>
                  <a:cubicBezTo>
                    <a:pt x="19190" y="1893656"/>
                    <a:pt x="0" y="1874466"/>
                    <a:pt x="0" y="1850795"/>
                  </a:cubicBezTo>
                  <a:lnTo>
                    <a:pt x="0" y="42861"/>
                  </a:lnTo>
                  <a:cubicBezTo>
                    <a:pt x="0" y="31494"/>
                    <a:pt x="4516" y="20592"/>
                    <a:pt x="12554" y="12554"/>
                  </a:cubicBezTo>
                  <a:cubicBezTo>
                    <a:pt x="20592" y="4516"/>
                    <a:pt x="31494" y="0"/>
                    <a:pt x="42861" y="0"/>
                  </a:cubicBezTo>
                  <a:close/>
                </a:path>
              </a:pathLst>
            </a:custGeom>
            <a:solidFill>
              <a:srgbClr val="7ED957">
                <a:alpha val="74902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2235927" cy="193175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394651" y="122367"/>
            <a:ext cx="17498697" cy="1393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450"/>
              </a:lnSpc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2026-2050 : VERS UN NOUVEAU CONTRAT</a:t>
            </a:r>
          </a:p>
          <a:p>
            <a:pPr marL="0" lvl="0" indent="0" algn="ctr">
              <a:lnSpc>
                <a:spcPts val="5450"/>
              </a:lnSpc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DE DÉLÉGATION DE SERVICE PUBLIC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218600" y="2453088"/>
            <a:ext cx="6293306" cy="2311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608"/>
              </a:lnSpc>
              <a:spcBef>
                <a:spcPct val="0"/>
              </a:spcBef>
            </a:pPr>
            <a:r>
              <a:rPr lang="en-US" sz="3291" dirty="0">
                <a:solidFill>
                  <a:srgbClr val="000000"/>
                </a:solidFill>
                <a:latin typeface="Glacial Indifference Bold"/>
              </a:rPr>
              <a:t>FIN DU CONTRAT MARS 2026</a:t>
            </a:r>
          </a:p>
          <a:p>
            <a:pPr algn="ctr">
              <a:lnSpc>
                <a:spcPts val="4608"/>
              </a:lnSpc>
              <a:spcBef>
                <a:spcPct val="0"/>
              </a:spcBef>
            </a:pPr>
            <a:endParaRPr lang="en-US" sz="3291" dirty="0">
              <a:solidFill>
                <a:srgbClr val="000000"/>
              </a:solidFill>
              <a:latin typeface="Glacial Indifference Bold"/>
            </a:endParaRPr>
          </a:p>
          <a:p>
            <a:pPr algn="ctr">
              <a:lnSpc>
                <a:spcPts val="4608"/>
              </a:lnSpc>
              <a:spcBef>
                <a:spcPct val="0"/>
              </a:spcBef>
            </a:pPr>
            <a:r>
              <a:rPr lang="fr-FR" sz="3100" dirty="0">
                <a:solidFill>
                  <a:srgbClr val="000000"/>
                </a:solidFill>
                <a:latin typeface="Glacial Indifference"/>
              </a:rPr>
              <a:t>Obligation de la lancer la procédure dès 2023 au regard des délais.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9144000" y="2734946"/>
            <a:ext cx="7986212" cy="63569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582"/>
              </a:lnSpc>
            </a:pPr>
            <a:r>
              <a:rPr lang="en-US" sz="3273" dirty="0" err="1">
                <a:solidFill>
                  <a:srgbClr val="000000"/>
                </a:solidFill>
                <a:latin typeface="Glacial Indifference Bold"/>
              </a:rPr>
              <a:t>Contexte</a:t>
            </a:r>
            <a:r>
              <a:rPr lang="en-US" sz="3273" dirty="0">
                <a:solidFill>
                  <a:srgbClr val="000000"/>
                </a:solidFill>
                <a:latin typeface="Glacial Indifference Bold"/>
              </a:rPr>
              <a:t> : </a:t>
            </a:r>
          </a:p>
          <a:p>
            <a:pPr marL="579112" lvl="1" indent="-289556" algn="l">
              <a:lnSpc>
                <a:spcPts val="3755"/>
              </a:lnSpc>
              <a:buFont typeface="Arial"/>
              <a:buChar char="•"/>
            </a:pP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Diminution des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capacités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de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traitement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(PRPGD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PdL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et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CvdL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)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Besoin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de 144kt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2030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Anjou</a:t>
            </a:r>
          </a:p>
          <a:p>
            <a:pPr algn="l">
              <a:lnSpc>
                <a:spcPts val="3755"/>
              </a:lnSpc>
            </a:pPr>
            <a:endParaRPr lang="en-US" sz="2682" dirty="0">
              <a:solidFill>
                <a:srgbClr val="000000"/>
              </a:solidFill>
              <a:latin typeface="Glacial Indifference"/>
            </a:endParaRPr>
          </a:p>
          <a:p>
            <a:pPr marL="579112" lvl="1" indent="-289556" algn="l">
              <a:lnSpc>
                <a:spcPts val="3755"/>
              </a:lnSpc>
              <a:buFont typeface="Arial"/>
              <a:buChar char="•"/>
            </a:pP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Augmentation des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coûts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 (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Offre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-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demande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)</a:t>
            </a:r>
          </a:p>
          <a:p>
            <a:pPr algn="l">
              <a:lnSpc>
                <a:spcPts val="3755"/>
              </a:lnSpc>
            </a:pPr>
            <a:endParaRPr lang="en-US" sz="2682" dirty="0">
              <a:solidFill>
                <a:srgbClr val="000000"/>
              </a:solidFill>
              <a:latin typeface="Glacial Indifference"/>
            </a:endParaRPr>
          </a:p>
          <a:p>
            <a:pPr marL="579112" lvl="1" indent="-289556" algn="l">
              <a:lnSpc>
                <a:spcPts val="3755"/>
              </a:lnSpc>
              <a:buFont typeface="Arial"/>
              <a:buChar char="•"/>
            </a:pP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Augmentation de la TGAP (15€/T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UVE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contre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65€/T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ISDND)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2025.</a:t>
            </a:r>
          </a:p>
          <a:p>
            <a:pPr algn="l">
              <a:lnSpc>
                <a:spcPts val="3755"/>
              </a:lnSpc>
            </a:pPr>
            <a:endParaRPr lang="en-US" sz="2682" dirty="0">
              <a:solidFill>
                <a:srgbClr val="000000"/>
              </a:solidFill>
              <a:latin typeface="Glacial Indifference"/>
            </a:endParaRPr>
          </a:p>
          <a:p>
            <a:pPr marL="579112" lvl="1" indent="-289556" algn="l">
              <a:lnSpc>
                <a:spcPts val="3755"/>
              </a:lnSpc>
              <a:buFont typeface="Arial"/>
              <a:buChar char="•"/>
            </a:pP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Augmentation Prix de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l’Energie</a:t>
            </a:r>
            <a:endParaRPr lang="en-US" sz="2682" dirty="0">
              <a:solidFill>
                <a:srgbClr val="000000"/>
              </a:solidFill>
              <a:latin typeface="Glacial Indifference"/>
            </a:endParaRPr>
          </a:p>
          <a:p>
            <a:pPr algn="l">
              <a:lnSpc>
                <a:spcPts val="3755"/>
              </a:lnSpc>
            </a:pPr>
            <a:endParaRPr lang="en-US" sz="2682" dirty="0">
              <a:solidFill>
                <a:srgbClr val="000000"/>
              </a:solidFill>
              <a:latin typeface="Glacial Indifference"/>
            </a:endParaRPr>
          </a:p>
          <a:p>
            <a:pPr marL="579112" lvl="1" indent="-289556" algn="l">
              <a:lnSpc>
                <a:spcPts val="3755"/>
              </a:lnSpc>
              <a:buFont typeface="Arial"/>
              <a:buChar char="•"/>
            </a:pP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Choix de la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Filière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Energétique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comme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prioritaire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 (RSE, Transition </a:t>
            </a:r>
            <a:r>
              <a:rPr lang="en-US" sz="2682" dirty="0" err="1">
                <a:solidFill>
                  <a:srgbClr val="000000"/>
                </a:solidFill>
                <a:latin typeface="Glacial Indifference"/>
              </a:rPr>
              <a:t>énergétique</a:t>
            </a:r>
            <a:r>
              <a:rPr lang="en-US" sz="2682" dirty="0">
                <a:solidFill>
                  <a:srgbClr val="000000"/>
                </a:solidFill>
                <a:latin typeface="Glacial Indifference"/>
              </a:rPr>
              <a:t>…)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3972322" y="9591452"/>
            <a:ext cx="10343356" cy="4829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3832"/>
              </a:lnSpc>
              <a:spcBef>
                <a:spcPct val="0"/>
              </a:spcBef>
            </a:pPr>
            <a:r>
              <a:rPr lang="en-US" sz="2737" u="none" strike="noStrike">
                <a:solidFill>
                  <a:srgbClr val="435966"/>
                </a:solidFill>
                <a:latin typeface="Glacial Indifference Bold"/>
              </a:rPr>
              <a:t>Nombreuses sollicitations pour bénéficier des services de l’UVE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-1413892" y="8622901"/>
            <a:ext cx="17615913" cy="2055351"/>
            <a:chOff x="0" y="0"/>
            <a:chExt cx="5224733" cy="6096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5224733" cy="609600"/>
            </a:xfrm>
            <a:custGeom>
              <a:avLst/>
              <a:gdLst/>
              <a:ahLst/>
              <a:cxnLst/>
              <a:rect l="l" t="t" r="r" b="b"/>
              <a:pathLst>
                <a:path w="5224733" h="609600">
                  <a:moveTo>
                    <a:pt x="203200" y="0"/>
                  </a:moveTo>
                  <a:lnTo>
                    <a:pt x="5224733" y="0"/>
                  </a:lnTo>
                  <a:lnTo>
                    <a:pt x="5021533" y="609600"/>
                  </a:lnTo>
                  <a:lnTo>
                    <a:pt x="0" y="609600"/>
                  </a:lnTo>
                  <a:lnTo>
                    <a:pt x="203200" y="0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101600" y="-38100"/>
              <a:ext cx="5021533" cy="6477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138009" y="9057328"/>
            <a:ext cx="1374577" cy="697964"/>
            <a:chOff x="0" y="0"/>
            <a:chExt cx="1600736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1600736" cy="812800"/>
            </a:xfrm>
            <a:custGeom>
              <a:avLst/>
              <a:gdLst/>
              <a:ahLst/>
              <a:cxnLst/>
              <a:rect l="l" t="t" r="r" b="b"/>
              <a:pathLst>
                <a:path w="1600736" h="812800">
                  <a:moveTo>
                    <a:pt x="1600736" y="406400"/>
                  </a:moveTo>
                  <a:lnTo>
                    <a:pt x="1194336" y="0"/>
                  </a:lnTo>
                  <a:lnTo>
                    <a:pt x="1194336" y="203200"/>
                  </a:lnTo>
                  <a:lnTo>
                    <a:pt x="0" y="203200"/>
                  </a:lnTo>
                  <a:lnTo>
                    <a:pt x="0" y="609600"/>
                  </a:lnTo>
                  <a:lnTo>
                    <a:pt x="1194336" y="609600"/>
                  </a:lnTo>
                  <a:lnTo>
                    <a:pt x="1194336" y="812800"/>
                  </a:lnTo>
                  <a:lnTo>
                    <a:pt x="1600736" y="406400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0" y="165100"/>
              <a:ext cx="1499136" cy="444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6" name="Freeform 26"/>
          <p:cNvSpPr/>
          <p:nvPr/>
        </p:nvSpPr>
        <p:spPr>
          <a:xfrm>
            <a:off x="6778483" y="1784411"/>
            <a:ext cx="11280541" cy="6400577"/>
          </a:xfrm>
          <a:custGeom>
            <a:avLst/>
            <a:gdLst/>
            <a:ahLst/>
            <a:cxnLst/>
            <a:rect l="l" t="t" r="r" b="b"/>
            <a:pathLst>
              <a:path w="11280541" h="6400577">
                <a:moveTo>
                  <a:pt x="0" y="0"/>
                </a:moveTo>
                <a:lnTo>
                  <a:pt x="11280541" y="0"/>
                </a:lnTo>
                <a:lnTo>
                  <a:pt x="11280541" y="6400577"/>
                </a:lnTo>
                <a:lnTo>
                  <a:pt x="0" y="64005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11829" b="-3280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7" name="Group 27"/>
          <p:cNvGrpSpPr/>
          <p:nvPr/>
        </p:nvGrpSpPr>
        <p:grpSpPr>
          <a:xfrm rot="7022513">
            <a:off x="8831466" y="4664894"/>
            <a:ext cx="1457915" cy="494506"/>
            <a:chOff x="0" y="0"/>
            <a:chExt cx="383978" cy="13024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383978" cy="130240"/>
            </a:xfrm>
            <a:custGeom>
              <a:avLst/>
              <a:gdLst/>
              <a:ahLst/>
              <a:cxnLst/>
              <a:rect l="l" t="t" r="r" b="b"/>
              <a:pathLst>
                <a:path w="383978" h="130240">
                  <a:moveTo>
                    <a:pt x="191989" y="130240"/>
                  </a:moveTo>
                  <a:lnTo>
                    <a:pt x="383978" y="0"/>
                  </a:lnTo>
                  <a:lnTo>
                    <a:pt x="0" y="0"/>
                  </a:lnTo>
                  <a:lnTo>
                    <a:pt x="191989" y="130240"/>
                  </a:lnTo>
                  <a:close/>
                </a:path>
              </a:pathLst>
            </a:custGeom>
            <a:solidFill>
              <a:srgbClr val="F8B309">
                <a:alpha val="91765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59996" y="-28797"/>
              <a:ext cx="263985" cy="9856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825297" y="5626197"/>
            <a:ext cx="5628927" cy="222313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940"/>
              </a:lnSpc>
              <a:spcBef>
                <a:spcPct val="0"/>
              </a:spcBef>
            </a:pPr>
            <a:r>
              <a:rPr lang="en-US" sz="2100">
                <a:solidFill>
                  <a:srgbClr val="000000"/>
                </a:solidFill>
                <a:latin typeface="Glacial Indifference Bold"/>
              </a:rPr>
              <a:t>Février 2024 : </a:t>
            </a:r>
            <a:r>
              <a:rPr lang="en-US" sz="2100">
                <a:solidFill>
                  <a:srgbClr val="000000"/>
                </a:solidFill>
                <a:latin typeface="Glacial Indifference"/>
              </a:rPr>
              <a:t>Décision de relancer une Délégation de Service Public pour une UVE de 200 000T/an dont 50 000T de vides de four, via la construction d’une seconde ligne dédiée aux partenaires de 85 000T/an et Revamping de la 1ère ligne. 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25297" y="2119814"/>
            <a:ext cx="5628927" cy="2949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2940"/>
              </a:lnSpc>
              <a:spcBef>
                <a:spcPct val="0"/>
              </a:spcBef>
            </a:pPr>
            <a:r>
              <a:rPr lang="en-US" sz="2100" u="none" strike="noStrike" dirty="0" err="1">
                <a:solidFill>
                  <a:srgbClr val="000000"/>
                </a:solidFill>
                <a:latin typeface="Glacial Indifference Bold"/>
              </a:rPr>
              <a:t>Sollicitation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 Bold"/>
              </a:rPr>
              <a:t>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 Bold"/>
              </a:rPr>
              <a:t>depuis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 Bold"/>
              </a:rPr>
              <a:t> 2020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, par 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Angers Loire </a:t>
            </a:r>
            <a:r>
              <a:rPr lang="en-US" sz="2100" u="none" strike="noStrike" dirty="0" err="1">
                <a:solidFill>
                  <a:srgbClr val="008339"/>
                </a:solidFill>
                <a:latin typeface="Glacial Indifference"/>
              </a:rPr>
              <a:t>Métropole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 , Tours </a:t>
            </a:r>
            <a:r>
              <a:rPr lang="en-US" sz="2100" u="none" strike="noStrike" dirty="0" err="1">
                <a:solidFill>
                  <a:srgbClr val="008339"/>
                </a:solidFill>
                <a:latin typeface="Glacial Indifference"/>
              </a:rPr>
              <a:t>Métropole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 Val de Loire et la </a:t>
            </a:r>
            <a:r>
              <a:rPr lang="en-US" sz="2100" dirty="0" err="1">
                <a:solidFill>
                  <a:srgbClr val="008339"/>
                </a:solidFill>
                <a:latin typeface="Glacial Indifference"/>
              </a:rPr>
              <a:t>C</a:t>
            </a:r>
            <a:r>
              <a:rPr lang="en-US" sz="2100" u="none" strike="noStrike" dirty="0" err="1">
                <a:solidFill>
                  <a:srgbClr val="008339"/>
                </a:solidFill>
                <a:latin typeface="Glacial Indifference"/>
              </a:rPr>
              <a:t>ommunauté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 de communes du Pays </a:t>
            </a:r>
            <a:r>
              <a:rPr lang="en-US" sz="2100" u="none" strike="noStrike" dirty="0" err="1">
                <a:solidFill>
                  <a:srgbClr val="008339"/>
                </a:solidFill>
                <a:latin typeface="Glacial Indifference"/>
              </a:rPr>
              <a:t>Sabolien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 pour </a:t>
            </a:r>
            <a:r>
              <a:rPr lang="en-US" sz="2100" u="none" strike="noStrike" dirty="0" err="1">
                <a:solidFill>
                  <a:srgbClr val="008339"/>
                </a:solidFill>
                <a:latin typeface="Glacial Indifference"/>
              </a:rPr>
              <a:t>bénéficier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 de </a:t>
            </a:r>
            <a:r>
              <a:rPr lang="en-US" sz="2100" u="none" strike="noStrike" dirty="0" err="1">
                <a:solidFill>
                  <a:srgbClr val="008339"/>
                </a:solidFill>
                <a:latin typeface="Glacial Indifference"/>
              </a:rPr>
              <a:t>l’UVE</a:t>
            </a:r>
            <a:r>
              <a:rPr lang="en-US" sz="2100" u="none" strike="noStrike" dirty="0">
                <a:solidFill>
                  <a:srgbClr val="008339"/>
                </a:solidFill>
                <a:latin typeface="Glacial Indifference"/>
              </a:rPr>
              <a:t>.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Décision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de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développer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un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Partenariat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avec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une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coordination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assurée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par le SIVERT :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création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d’un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Groupement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d’Autorités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Concédantes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en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</a:t>
            </a:r>
            <a:r>
              <a:rPr lang="en-US" sz="2100" u="none" strike="noStrike" dirty="0" err="1">
                <a:solidFill>
                  <a:srgbClr val="000000"/>
                </a:solidFill>
                <a:latin typeface="Glacial Indifference"/>
              </a:rPr>
              <a:t>janvier</a:t>
            </a:r>
            <a:r>
              <a:rPr lang="en-US" sz="2100" u="none" strike="noStrike" dirty="0">
                <a:solidFill>
                  <a:srgbClr val="000000"/>
                </a:solidFill>
                <a:latin typeface="Glacial Indifference"/>
              </a:rPr>
              <a:t> 2024. 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12586" y="-69273"/>
            <a:ext cx="15262829" cy="86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PROJET EXTENSION UVE SALAMANDRE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714852" y="8882374"/>
            <a:ext cx="13721715" cy="17479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72"/>
              </a:lnSpc>
            </a:pPr>
            <a:r>
              <a:rPr lang="en-US" sz="3266" dirty="0">
                <a:solidFill>
                  <a:srgbClr val="FFFFFF"/>
                </a:solidFill>
                <a:latin typeface="League Spartan"/>
              </a:rPr>
              <a:t>Une </a:t>
            </a:r>
            <a:r>
              <a:rPr lang="en-US" sz="3266" dirty="0" err="1">
                <a:solidFill>
                  <a:srgbClr val="FFFFFF"/>
                </a:solidFill>
                <a:latin typeface="League Spartan"/>
              </a:rPr>
              <a:t>seconde</a:t>
            </a:r>
            <a:r>
              <a:rPr lang="en-US" sz="3266" dirty="0">
                <a:solidFill>
                  <a:srgbClr val="FFFFFF"/>
                </a:solidFill>
                <a:latin typeface="League Spartan"/>
              </a:rPr>
              <a:t> </a:t>
            </a:r>
            <a:r>
              <a:rPr lang="en-US" sz="3266" dirty="0" err="1">
                <a:solidFill>
                  <a:srgbClr val="FFFFFF"/>
                </a:solidFill>
                <a:latin typeface="League Spartan"/>
              </a:rPr>
              <a:t>ligne</a:t>
            </a:r>
            <a:r>
              <a:rPr lang="en-US" sz="3266" dirty="0">
                <a:solidFill>
                  <a:srgbClr val="FFFFFF"/>
                </a:solidFill>
                <a:latin typeface="League Spartan"/>
              </a:rPr>
              <a:t> de 85 000T/an </a:t>
            </a:r>
            <a:r>
              <a:rPr lang="en-US" sz="3266" dirty="0" err="1">
                <a:solidFill>
                  <a:srgbClr val="FFFFFF"/>
                </a:solidFill>
                <a:latin typeface="League Spartan"/>
              </a:rPr>
              <a:t>dédiée</a:t>
            </a:r>
            <a:r>
              <a:rPr lang="en-US" sz="3266" dirty="0">
                <a:solidFill>
                  <a:srgbClr val="FFFFFF"/>
                </a:solidFill>
                <a:latin typeface="League Spartan"/>
              </a:rPr>
              <a:t> à ALM, </a:t>
            </a:r>
            <a:r>
              <a:rPr lang="en-US" sz="3266" dirty="0" err="1">
                <a:solidFill>
                  <a:srgbClr val="FFFFFF"/>
                </a:solidFill>
                <a:latin typeface="League Spartan"/>
              </a:rPr>
              <a:t>TMVdL</a:t>
            </a:r>
            <a:r>
              <a:rPr lang="en-US" sz="3266" dirty="0">
                <a:solidFill>
                  <a:srgbClr val="FFFFFF"/>
                </a:solidFill>
                <a:latin typeface="League Spartan"/>
              </a:rPr>
              <a:t>, CCPS</a:t>
            </a:r>
          </a:p>
          <a:p>
            <a:pPr algn="ctr">
              <a:lnSpc>
                <a:spcPts val="4572"/>
              </a:lnSpc>
            </a:pPr>
            <a:r>
              <a:rPr lang="en-US" sz="3266" dirty="0">
                <a:solidFill>
                  <a:srgbClr val="FFFFFF"/>
                </a:solidFill>
                <a:latin typeface="League Spartan"/>
              </a:rPr>
              <a:t>Pour un total des deux </a:t>
            </a:r>
            <a:r>
              <a:rPr lang="en-US" sz="3266" dirty="0" err="1">
                <a:solidFill>
                  <a:srgbClr val="FFFFFF"/>
                </a:solidFill>
                <a:latin typeface="League Spartan"/>
              </a:rPr>
              <a:t>lignes</a:t>
            </a:r>
            <a:r>
              <a:rPr lang="en-US" sz="3266" dirty="0">
                <a:solidFill>
                  <a:srgbClr val="FFFFFF"/>
                </a:solidFill>
                <a:latin typeface="League Spartan"/>
              </a:rPr>
              <a:t> de </a:t>
            </a:r>
            <a:r>
              <a:rPr lang="en-US" sz="3266" dirty="0" err="1">
                <a:solidFill>
                  <a:srgbClr val="FFFFFF"/>
                </a:solidFill>
                <a:latin typeface="League Spartan"/>
              </a:rPr>
              <a:t>l’UVE</a:t>
            </a:r>
            <a:r>
              <a:rPr lang="en-US" sz="3266" dirty="0">
                <a:solidFill>
                  <a:srgbClr val="FFFFFF"/>
                </a:solidFill>
                <a:latin typeface="League Spartan"/>
              </a:rPr>
              <a:t> de 200 000 T/an </a:t>
            </a:r>
          </a:p>
          <a:p>
            <a:pPr algn="ctr">
              <a:lnSpc>
                <a:spcPts val="4572"/>
              </a:lnSpc>
              <a:spcBef>
                <a:spcPct val="0"/>
              </a:spcBef>
            </a:pPr>
            <a:endParaRPr lang="en-US" sz="3266" dirty="0">
              <a:solidFill>
                <a:srgbClr val="FFFFFF"/>
              </a:solidFill>
              <a:latin typeface="League Spartan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6454224" y="707770"/>
            <a:ext cx="5399246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dirty="0">
                <a:solidFill>
                  <a:srgbClr val="008339"/>
                </a:solidFill>
                <a:latin typeface="Glacial Indifference Bold"/>
              </a:rPr>
              <a:t>VERS UNE SECONDE LIGNE DE FOUR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1512586" y="-104775"/>
            <a:ext cx="15262829" cy="8667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LE GAC</a:t>
            </a:r>
          </a:p>
        </p:txBody>
      </p:sp>
      <p:sp>
        <p:nvSpPr>
          <p:cNvPr id="21" name="Freeform 21"/>
          <p:cNvSpPr/>
          <p:nvPr/>
        </p:nvSpPr>
        <p:spPr>
          <a:xfrm>
            <a:off x="1805194" y="8271473"/>
            <a:ext cx="2866448" cy="1399021"/>
          </a:xfrm>
          <a:custGeom>
            <a:avLst/>
            <a:gdLst/>
            <a:ahLst/>
            <a:cxnLst/>
            <a:rect l="l" t="t" r="r" b="b"/>
            <a:pathLst>
              <a:path w="2866448" h="1399021">
                <a:moveTo>
                  <a:pt x="0" y="0"/>
                </a:moveTo>
                <a:lnTo>
                  <a:pt x="2866448" y="0"/>
                </a:lnTo>
                <a:lnTo>
                  <a:pt x="2866448" y="1399021"/>
                </a:lnTo>
                <a:lnTo>
                  <a:pt x="0" y="139902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16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600420" y="6477836"/>
            <a:ext cx="3071222" cy="996949"/>
          </a:xfrm>
          <a:custGeom>
            <a:avLst/>
            <a:gdLst/>
            <a:ahLst/>
            <a:cxnLst/>
            <a:rect l="l" t="t" r="r" b="b"/>
            <a:pathLst>
              <a:path w="3071222" h="996949">
                <a:moveTo>
                  <a:pt x="0" y="0"/>
                </a:moveTo>
                <a:lnTo>
                  <a:pt x="3071222" y="0"/>
                </a:lnTo>
                <a:lnTo>
                  <a:pt x="3071222" y="996949"/>
                </a:lnTo>
                <a:lnTo>
                  <a:pt x="0" y="9969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758" t="-22171" b="-1275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2289655" y="3930417"/>
            <a:ext cx="1476801" cy="1750009"/>
          </a:xfrm>
          <a:custGeom>
            <a:avLst/>
            <a:gdLst/>
            <a:ahLst/>
            <a:cxnLst/>
            <a:rect l="l" t="t" r="r" b="b"/>
            <a:pathLst>
              <a:path w="1476801" h="1750009">
                <a:moveTo>
                  <a:pt x="0" y="0"/>
                </a:moveTo>
                <a:lnTo>
                  <a:pt x="1476801" y="0"/>
                </a:lnTo>
                <a:lnTo>
                  <a:pt x="1476801" y="1750009"/>
                </a:lnTo>
                <a:lnTo>
                  <a:pt x="0" y="175000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4" name="Freeform 24"/>
          <p:cNvSpPr/>
          <p:nvPr/>
        </p:nvSpPr>
        <p:spPr>
          <a:xfrm>
            <a:off x="1867992" y="2142097"/>
            <a:ext cx="2536078" cy="1217985"/>
          </a:xfrm>
          <a:custGeom>
            <a:avLst/>
            <a:gdLst/>
            <a:ahLst/>
            <a:cxnLst/>
            <a:rect l="l" t="t" r="r" b="b"/>
            <a:pathLst>
              <a:path w="2536078" h="1217985">
                <a:moveTo>
                  <a:pt x="0" y="0"/>
                </a:moveTo>
                <a:lnTo>
                  <a:pt x="2536078" y="0"/>
                </a:lnTo>
                <a:lnTo>
                  <a:pt x="2536078" y="1217985"/>
                </a:lnTo>
                <a:lnTo>
                  <a:pt x="0" y="121798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5" name="Group 25"/>
          <p:cNvGrpSpPr/>
          <p:nvPr/>
        </p:nvGrpSpPr>
        <p:grpSpPr>
          <a:xfrm>
            <a:off x="5622307" y="1466179"/>
            <a:ext cx="12665693" cy="8820821"/>
            <a:chOff x="0" y="0"/>
            <a:chExt cx="16887591" cy="11761094"/>
          </a:xfrm>
        </p:grpSpPr>
        <p:sp>
          <p:nvSpPr>
            <p:cNvPr id="26" name="Freeform 26"/>
            <p:cNvSpPr/>
            <p:nvPr/>
          </p:nvSpPr>
          <p:spPr>
            <a:xfrm>
              <a:off x="254340" y="0"/>
              <a:ext cx="16633251" cy="11761094"/>
            </a:xfrm>
            <a:custGeom>
              <a:avLst/>
              <a:gdLst/>
              <a:ahLst/>
              <a:cxnLst/>
              <a:rect l="l" t="t" r="r" b="b"/>
              <a:pathLst>
                <a:path w="16633251" h="11761094">
                  <a:moveTo>
                    <a:pt x="0" y="0"/>
                  </a:moveTo>
                  <a:lnTo>
                    <a:pt x="16633251" y="0"/>
                  </a:lnTo>
                  <a:lnTo>
                    <a:pt x="16633251" y="11761094"/>
                  </a:lnTo>
                  <a:lnTo>
                    <a:pt x="0" y="1176109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grpSp>
          <p:nvGrpSpPr>
            <p:cNvPr id="27" name="Group 27"/>
            <p:cNvGrpSpPr/>
            <p:nvPr/>
          </p:nvGrpSpPr>
          <p:grpSpPr>
            <a:xfrm>
              <a:off x="0" y="2943474"/>
              <a:ext cx="508681" cy="455476"/>
              <a:chOff x="0" y="0"/>
              <a:chExt cx="112282" cy="100538"/>
            </a:xfrm>
          </p:grpSpPr>
          <p:sp>
            <p:nvSpPr>
              <p:cNvPr id="28" name="Freeform 28"/>
              <p:cNvSpPr/>
              <p:nvPr/>
            </p:nvSpPr>
            <p:spPr>
              <a:xfrm>
                <a:off x="0" y="0"/>
                <a:ext cx="112282" cy="100538"/>
              </a:xfrm>
              <a:custGeom>
                <a:avLst/>
                <a:gdLst/>
                <a:ahLst/>
                <a:cxnLst/>
                <a:rect l="l" t="t" r="r" b="b"/>
                <a:pathLst>
                  <a:path w="112282" h="100538">
                    <a:moveTo>
                      <a:pt x="0" y="0"/>
                    </a:moveTo>
                    <a:lnTo>
                      <a:pt x="112282" y="0"/>
                    </a:lnTo>
                    <a:lnTo>
                      <a:pt x="112282" y="100538"/>
                    </a:lnTo>
                    <a:lnTo>
                      <a:pt x="0" y="100538"/>
                    </a:lnTo>
                    <a:close/>
                  </a:path>
                </a:pathLst>
              </a:custGeom>
              <a:solidFill>
                <a:srgbClr val="12B5B4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9" name="TextBox 29"/>
              <p:cNvSpPr txBox="1"/>
              <p:nvPr/>
            </p:nvSpPr>
            <p:spPr>
              <a:xfrm>
                <a:off x="0" y="-28575"/>
                <a:ext cx="112282" cy="129113"/>
              </a:xfrm>
              <a:prstGeom prst="rect">
                <a:avLst/>
              </a:prstGeom>
            </p:spPr>
            <p:txBody>
              <a:bodyPr lIns="56095" tIns="56095" rIns="56095" bIns="56095" rtlCol="0" anchor="ctr"/>
              <a:lstStyle/>
              <a:p>
                <a:pPr algn="ctr">
                  <a:lnSpc>
                    <a:spcPts val="19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0" name="Group 30"/>
            <p:cNvGrpSpPr/>
            <p:nvPr/>
          </p:nvGrpSpPr>
          <p:grpSpPr>
            <a:xfrm>
              <a:off x="0" y="3696924"/>
              <a:ext cx="508681" cy="455476"/>
              <a:chOff x="0" y="0"/>
              <a:chExt cx="112282" cy="100538"/>
            </a:xfrm>
          </p:grpSpPr>
          <p:sp>
            <p:nvSpPr>
              <p:cNvPr id="31" name="Freeform 31"/>
              <p:cNvSpPr/>
              <p:nvPr/>
            </p:nvSpPr>
            <p:spPr>
              <a:xfrm>
                <a:off x="0" y="0"/>
                <a:ext cx="112282" cy="100538"/>
              </a:xfrm>
              <a:custGeom>
                <a:avLst/>
                <a:gdLst/>
                <a:ahLst/>
                <a:cxnLst/>
                <a:rect l="l" t="t" r="r" b="b"/>
                <a:pathLst>
                  <a:path w="112282" h="100538">
                    <a:moveTo>
                      <a:pt x="0" y="0"/>
                    </a:moveTo>
                    <a:lnTo>
                      <a:pt x="112282" y="0"/>
                    </a:lnTo>
                    <a:lnTo>
                      <a:pt x="112282" y="100538"/>
                    </a:lnTo>
                    <a:lnTo>
                      <a:pt x="0" y="100538"/>
                    </a:lnTo>
                    <a:close/>
                  </a:path>
                </a:pathLst>
              </a:custGeom>
              <a:solidFill>
                <a:srgbClr val="2FB34B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2" name="TextBox 32"/>
              <p:cNvSpPr txBox="1"/>
              <p:nvPr/>
            </p:nvSpPr>
            <p:spPr>
              <a:xfrm>
                <a:off x="0" y="-28575"/>
                <a:ext cx="112282" cy="129113"/>
              </a:xfrm>
              <a:prstGeom prst="rect">
                <a:avLst/>
              </a:prstGeom>
            </p:spPr>
            <p:txBody>
              <a:bodyPr lIns="56095" tIns="56095" rIns="56095" bIns="56095" rtlCol="0" anchor="ctr"/>
              <a:lstStyle/>
              <a:p>
                <a:pPr algn="ctr">
                  <a:lnSpc>
                    <a:spcPts val="19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3" name="Group 33"/>
            <p:cNvGrpSpPr/>
            <p:nvPr/>
          </p:nvGrpSpPr>
          <p:grpSpPr>
            <a:xfrm>
              <a:off x="0" y="5530116"/>
              <a:ext cx="508681" cy="455476"/>
              <a:chOff x="0" y="0"/>
              <a:chExt cx="112282" cy="100538"/>
            </a:xfrm>
          </p:grpSpPr>
          <p:sp>
            <p:nvSpPr>
              <p:cNvPr id="34" name="Freeform 34"/>
              <p:cNvSpPr/>
              <p:nvPr/>
            </p:nvSpPr>
            <p:spPr>
              <a:xfrm>
                <a:off x="0" y="0"/>
                <a:ext cx="112282" cy="100538"/>
              </a:xfrm>
              <a:custGeom>
                <a:avLst/>
                <a:gdLst/>
                <a:ahLst/>
                <a:cxnLst/>
                <a:rect l="l" t="t" r="r" b="b"/>
                <a:pathLst>
                  <a:path w="112282" h="100538">
                    <a:moveTo>
                      <a:pt x="0" y="0"/>
                    </a:moveTo>
                    <a:lnTo>
                      <a:pt x="112282" y="0"/>
                    </a:lnTo>
                    <a:lnTo>
                      <a:pt x="112282" y="100538"/>
                    </a:lnTo>
                    <a:lnTo>
                      <a:pt x="0" y="100538"/>
                    </a:lnTo>
                    <a:close/>
                  </a:path>
                </a:pathLst>
              </a:custGeom>
              <a:solidFill>
                <a:srgbClr val="F9C681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5" name="TextBox 35"/>
              <p:cNvSpPr txBox="1"/>
              <p:nvPr/>
            </p:nvSpPr>
            <p:spPr>
              <a:xfrm>
                <a:off x="0" y="-28575"/>
                <a:ext cx="112282" cy="129113"/>
              </a:xfrm>
              <a:prstGeom prst="rect">
                <a:avLst/>
              </a:prstGeom>
            </p:spPr>
            <p:txBody>
              <a:bodyPr lIns="56095" tIns="56095" rIns="56095" bIns="56095" rtlCol="0" anchor="ctr"/>
              <a:lstStyle/>
              <a:p>
                <a:pPr algn="ctr">
                  <a:lnSpc>
                    <a:spcPts val="19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grpSp>
          <p:nvGrpSpPr>
            <p:cNvPr id="36" name="Group 36"/>
            <p:cNvGrpSpPr/>
            <p:nvPr/>
          </p:nvGrpSpPr>
          <p:grpSpPr>
            <a:xfrm>
              <a:off x="0" y="4626144"/>
              <a:ext cx="508681" cy="455476"/>
              <a:chOff x="0" y="0"/>
              <a:chExt cx="112282" cy="100538"/>
            </a:xfrm>
          </p:grpSpPr>
          <p:sp>
            <p:nvSpPr>
              <p:cNvPr id="37" name="Freeform 37"/>
              <p:cNvSpPr/>
              <p:nvPr/>
            </p:nvSpPr>
            <p:spPr>
              <a:xfrm>
                <a:off x="0" y="0"/>
                <a:ext cx="112282" cy="100538"/>
              </a:xfrm>
              <a:custGeom>
                <a:avLst/>
                <a:gdLst/>
                <a:ahLst/>
                <a:cxnLst/>
                <a:rect l="l" t="t" r="r" b="b"/>
                <a:pathLst>
                  <a:path w="112282" h="100538">
                    <a:moveTo>
                      <a:pt x="0" y="0"/>
                    </a:moveTo>
                    <a:lnTo>
                      <a:pt x="112282" y="0"/>
                    </a:lnTo>
                    <a:lnTo>
                      <a:pt x="112282" y="100538"/>
                    </a:lnTo>
                    <a:lnTo>
                      <a:pt x="0" y="100538"/>
                    </a:lnTo>
                    <a:close/>
                  </a:path>
                </a:pathLst>
              </a:custGeom>
              <a:solidFill>
                <a:srgbClr val="F8B309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38" name="TextBox 38"/>
              <p:cNvSpPr txBox="1"/>
              <p:nvPr/>
            </p:nvSpPr>
            <p:spPr>
              <a:xfrm>
                <a:off x="0" y="-28575"/>
                <a:ext cx="112282" cy="129113"/>
              </a:xfrm>
              <a:prstGeom prst="rect">
                <a:avLst/>
              </a:prstGeom>
            </p:spPr>
            <p:txBody>
              <a:bodyPr lIns="56095" tIns="56095" rIns="56095" bIns="56095" rtlCol="0" anchor="ctr"/>
              <a:lstStyle/>
              <a:p>
                <a:pPr algn="ctr">
                  <a:lnSpc>
                    <a:spcPts val="1959"/>
                  </a:lnSpc>
                  <a:spcBef>
                    <a:spcPct val="0"/>
                  </a:spcBef>
                </a:pPr>
                <a:endParaRPr/>
              </a:p>
            </p:txBody>
          </p:sp>
        </p:grpSp>
        <p:sp>
          <p:nvSpPr>
            <p:cNvPr id="39" name="Freeform 39"/>
            <p:cNvSpPr/>
            <p:nvPr/>
          </p:nvSpPr>
          <p:spPr>
            <a:xfrm>
              <a:off x="631779" y="5450363"/>
              <a:ext cx="1119570" cy="634761"/>
            </a:xfrm>
            <a:custGeom>
              <a:avLst/>
              <a:gdLst/>
              <a:ahLst/>
              <a:cxnLst/>
              <a:rect l="l" t="t" r="r" b="b"/>
              <a:pathLst>
                <a:path w="1119570" h="634761">
                  <a:moveTo>
                    <a:pt x="0" y="0"/>
                  </a:moveTo>
                  <a:lnTo>
                    <a:pt x="1119570" y="0"/>
                  </a:lnTo>
                  <a:lnTo>
                    <a:pt x="1119570" y="634761"/>
                  </a:lnTo>
                  <a:lnTo>
                    <a:pt x="0" y="6347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0" name="Freeform 40"/>
            <p:cNvSpPr/>
            <p:nvPr/>
          </p:nvSpPr>
          <p:spPr>
            <a:xfrm>
              <a:off x="449434" y="4547585"/>
              <a:ext cx="1484261" cy="608949"/>
            </a:xfrm>
            <a:custGeom>
              <a:avLst/>
              <a:gdLst/>
              <a:ahLst/>
              <a:cxnLst/>
              <a:rect l="l" t="t" r="r" b="b"/>
              <a:pathLst>
                <a:path w="1484261" h="608949">
                  <a:moveTo>
                    <a:pt x="0" y="0"/>
                  </a:moveTo>
                  <a:lnTo>
                    <a:pt x="1484261" y="0"/>
                  </a:lnTo>
                  <a:lnTo>
                    <a:pt x="1484261" y="608949"/>
                  </a:lnTo>
                  <a:lnTo>
                    <a:pt x="0" y="60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Freeform 41"/>
            <p:cNvSpPr/>
            <p:nvPr/>
          </p:nvSpPr>
          <p:spPr>
            <a:xfrm>
              <a:off x="766330" y="3595568"/>
              <a:ext cx="555433" cy="658188"/>
            </a:xfrm>
            <a:custGeom>
              <a:avLst/>
              <a:gdLst/>
              <a:ahLst/>
              <a:cxnLst/>
              <a:rect l="l" t="t" r="r" b="b"/>
              <a:pathLst>
                <a:path w="555433" h="658188">
                  <a:moveTo>
                    <a:pt x="0" y="0"/>
                  </a:moveTo>
                  <a:lnTo>
                    <a:pt x="555432" y="0"/>
                  </a:lnTo>
                  <a:lnTo>
                    <a:pt x="555432" y="658188"/>
                  </a:lnTo>
                  <a:lnTo>
                    <a:pt x="0" y="65818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Freeform 42"/>
            <p:cNvSpPr/>
            <p:nvPr/>
          </p:nvSpPr>
          <p:spPr>
            <a:xfrm>
              <a:off x="567130" y="2943474"/>
              <a:ext cx="953832" cy="458090"/>
            </a:xfrm>
            <a:custGeom>
              <a:avLst/>
              <a:gdLst/>
              <a:ahLst/>
              <a:cxnLst/>
              <a:rect l="l" t="t" r="r" b="b"/>
              <a:pathLst>
                <a:path w="953832" h="458090">
                  <a:moveTo>
                    <a:pt x="0" y="0"/>
                  </a:moveTo>
                  <a:lnTo>
                    <a:pt x="953832" y="0"/>
                  </a:lnTo>
                  <a:lnTo>
                    <a:pt x="953832" y="458090"/>
                  </a:lnTo>
                  <a:lnTo>
                    <a:pt x="0" y="4580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3" name="Freeform 43"/>
            <p:cNvSpPr/>
            <p:nvPr/>
          </p:nvSpPr>
          <p:spPr>
            <a:xfrm>
              <a:off x="6055212" y="4245368"/>
              <a:ext cx="1023951" cy="1213382"/>
            </a:xfrm>
            <a:custGeom>
              <a:avLst/>
              <a:gdLst/>
              <a:ahLst/>
              <a:cxnLst/>
              <a:rect l="l" t="t" r="r" b="b"/>
              <a:pathLst>
                <a:path w="1023951" h="1213382">
                  <a:moveTo>
                    <a:pt x="0" y="0"/>
                  </a:moveTo>
                  <a:lnTo>
                    <a:pt x="1023951" y="0"/>
                  </a:lnTo>
                  <a:lnTo>
                    <a:pt x="1023951" y="1213383"/>
                  </a:lnTo>
                  <a:lnTo>
                    <a:pt x="0" y="121338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4" name="Freeform 44"/>
            <p:cNvSpPr/>
            <p:nvPr/>
          </p:nvSpPr>
          <p:spPr>
            <a:xfrm>
              <a:off x="9242898" y="5328040"/>
              <a:ext cx="1789910" cy="859628"/>
            </a:xfrm>
            <a:custGeom>
              <a:avLst/>
              <a:gdLst/>
              <a:ahLst/>
              <a:cxnLst/>
              <a:rect l="l" t="t" r="r" b="b"/>
              <a:pathLst>
                <a:path w="1789910" h="859628">
                  <a:moveTo>
                    <a:pt x="0" y="0"/>
                  </a:moveTo>
                  <a:lnTo>
                    <a:pt x="1789910" y="0"/>
                  </a:lnTo>
                  <a:lnTo>
                    <a:pt x="1789910" y="859628"/>
                  </a:lnTo>
                  <a:lnTo>
                    <a:pt x="0" y="8596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Freeform 45"/>
            <p:cNvSpPr/>
            <p:nvPr/>
          </p:nvSpPr>
          <p:spPr>
            <a:xfrm>
              <a:off x="7758636" y="1178088"/>
              <a:ext cx="1484261" cy="608949"/>
            </a:xfrm>
            <a:custGeom>
              <a:avLst/>
              <a:gdLst/>
              <a:ahLst/>
              <a:cxnLst/>
              <a:rect l="l" t="t" r="r" b="b"/>
              <a:pathLst>
                <a:path w="1484261" h="608949">
                  <a:moveTo>
                    <a:pt x="0" y="0"/>
                  </a:moveTo>
                  <a:lnTo>
                    <a:pt x="1484262" y="0"/>
                  </a:lnTo>
                  <a:lnTo>
                    <a:pt x="1484262" y="608949"/>
                  </a:lnTo>
                  <a:lnTo>
                    <a:pt x="0" y="60894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46" name="Freeform 46"/>
            <p:cNvSpPr/>
            <p:nvPr/>
          </p:nvSpPr>
          <p:spPr>
            <a:xfrm>
              <a:off x="14329511" y="6406132"/>
              <a:ext cx="1514606" cy="858734"/>
            </a:xfrm>
            <a:custGeom>
              <a:avLst/>
              <a:gdLst/>
              <a:ahLst/>
              <a:cxnLst/>
              <a:rect l="l" t="t" r="r" b="b"/>
              <a:pathLst>
                <a:path w="1514606" h="858734">
                  <a:moveTo>
                    <a:pt x="0" y="0"/>
                  </a:moveTo>
                  <a:lnTo>
                    <a:pt x="1514606" y="0"/>
                  </a:lnTo>
                  <a:lnTo>
                    <a:pt x="1514606" y="858734"/>
                  </a:lnTo>
                  <a:lnTo>
                    <a:pt x="0" y="85873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/>
              <a:stretch>
                <a:fillRect/>
              </a:stretch>
            </a:blipFill>
          </p:spPr>
          <p:txBody>
            <a:bodyPr/>
            <a:lstStyle/>
            <a:p>
              <a:endParaRPr lang="fr-FR"/>
            </a:p>
          </p:txBody>
        </p:sp>
      </p:grpSp>
      <p:sp>
        <p:nvSpPr>
          <p:cNvPr id="47" name="TextBox 47"/>
          <p:cNvSpPr txBox="1"/>
          <p:nvPr/>
        </p:nvSpPr>
        <p:spPr>
          <a:xfrm>
            <a:off x="6515979" y="714761"/>
            <a:ext cx="5241449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PARTENARIAT DES COLLECTIVITÉS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9930435" y="4487579"/>
            <a:ext cx="6300801" cy="2114850"/>
            <a:chOff x="0" y="0"/>
            <a:chExt cx="1659470" cy="55699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59470" cy="556997"/>
            </a:xfrm>
            <a:custGeom>
              <a:avLst/>
              <a:gdLst/>
              <a:ahLst/>
              <a:cxnLst/>
              <a:rect l="l" t="t" r="r" b="b"/>
              <a:pathLst>
                <a:path w="1659470" h="556997">
                  <a:moveTo>
                    <a:pt x="62665" y="0"/>
                  </a:moveTo>
                  <a:lnTo>
                    <a:pt x="1596806" y="0"/>
                  </a:lnTo>
                  <a:cubicBezTo>
                    <a:pt x="1631414" y="0"/>
                    <a:pt x="1659470" y="28056"/>
                    <a:pt x="1659470" y="62665"/>
                  </a:cubicBezTo>
                  <a:lnTo>
                    <a:pt x="1659470" y="494333"/>
                  </a:lnTo>
                  <a:cubicBezTo>
                    <a:pt x="1659470" y="528942"/>
                    <a:pt x="1631414" y="556997"/>
                    <a:pt x="1596806" y="556997"/>
                  </a:cubicBezTo>
                  <a:lnTo>
                    <a:pt x="62665" y="556997"/>
                  </a:lnTo>
                  <a:cubicBezTo>
                    <a:pt x="46045" y="556997"/>
                    <a:pt x="30106" y="550395"/>
                    <a:pt x="18354" y="538643"/>
                  </a:cubicBezTo>
                  <a:cubicBezTo>
                    <a:pt x="6602" y="526892"/>
                    <a:pt x="0" y="510952"/>
                    <a:pt x="0" y="494333"/>
                  </a:cubicBezTo>
                  <a:lnTo>
                    <a:pt x="0" y="62665"/>
                  </a:lnTo>
                  <a:cubicBezTo>
                    <a:pt x="0" y="28056"/>
                    <a:pt x="28056" y="0"/>
                    <a:pt x="62665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659470" cy="59509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986569" y="4638595"/>
            <a:ext cx="6184102" cy="190116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Le PRPGD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indique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un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déficit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capacité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de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traitement</a:t>
            </a:r>
            <a:endParaRPr lang="en-US" sz="1800" dirty="0">
              <a:solidFill>
                <a:srgbClr val="FFFFFF"/>
              </a:solidFill>
              <a:latin typeface="Glacial Indifference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des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résiduels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dans le Maine-et-Loire de 144 000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tonnes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d’OMr</a:t>
            </a:r>
            <a:endParaRPr lang="en-US" sz="1800" dirty="0">
              <a:solidFill>
                <a:srgbClr val="FFFFFF"/>
              </a:solidFill>
              <a:latin typeface="Glacial Indifference"/>
            </a:endParaRP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à horizon 2030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Et un </a:t>
            </a: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besoin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sur les DAE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 err="1">
                <a:solidFill>
                  <a:srgbClr val="FFFFFF"/>
                </a:solidFill>
                <a:latin typeface="Glacial Indifference"/>
              </a:rPr>
              <a:t>Soit</a:t>
            </a: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 sur les 50KT : 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 dirty="0">
                <a:solidFill>
                  <a:srgbClr val="FFFFFF"/>
                </a:solidFill>
                <a:latin typeface="Glacial Indifference"/>
              </a:rPr>
              <a:t>35 à 40 kt de DAE et 10 à 15kt OMr 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430229" y="2749687"/>
            <a:ext cx="10977721" cy="672988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008339"/>
                </a:solidFill>
                <a:latin typeface="Glacial Indifference Bold"/>
              </a:rPr>
              <a:t>1ère ligne </a:t>
            </a:r>
            <a:r>
              <a:rPr lang="en-US" sz="3168">
                <a:solidFill>
                  <a:srgbClr val="008339"/>
                </a:solidFill>
                <a:latin typeface="Glacial Indifference"/>
              </a:rPr>
              <a:t>(actuelle) </a:t>
            </a:r>
            <a:r>
              <a:rPr lang="en-US" sz="3168">
                <a:solidFill>
                  <a:srgbClr val="008339"/>
                </a:solidFill>
                <a:latin typeface="Glacial Indifference Bold"/>
              </a:rPr>
              <a:t>: 115 000 T/an</a:t>
            </a:r>
            <a:r>
              <a:rPr lang="en-US" sz="3168">
                <a:solidFill>
                  <a:srgbClr val="008339"/>
                </a:solidFill>
                <a:latin typeface="Glacial Indifference"/>
              </a:rPr>
              <a:t> (Revamping)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008339"/>
                </a:solidFill>
                <a:latin typeface="Glacial Indifference"/>
              </a:rPr>
              <a:t>                               (SIVERT 65 000 t + 50 000 t de vide de four)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  <a:endParaRPr lang="en-US" sz="3168">
              <a:solidFill>
                <a:srgbClr val="008339"/>
              </a:solidFill>
              <a:latin typeface="Glacial Indifference"/>
            </a:endParaRPr>
          </a:p>
          <a:p>
            <a:pPr algn="l">
              <a:lnSpc>
                <a:spcPts val="4436"/>
              </a:lnSpc>
              <a:spcBef>
                <a:spcPct val="0"/>
              </a:spcBef>
            </a:pPr>
            <a:endParaRPr lang="en-US" sz="3168">
              <a:solidFill>
                <a:srgbClr val="008339"/>
              </a:solidFill>
              <a:latin typeface="Glacial Indifference"/>
            </a:endParaRPr>
          </a:p>
          <a:p>
            <a:pPr algn="l">
              <a:lnSpc>
                <a:spcPts val="4436"/>
              </a:lnSpc>
              <a:spcBef>
                <a:spcPct val="0"/>
              </a:spcBef>
            </a:pPr>
            <a:endParaRPr lang="en-US" sz="3168">
              <a:solidFill>
                <a:srgbClr val="008339"/>
              </a:solidFill>
              <a:latin typeface="Glacial Indifference"/>
            </a:endParaRPr>
          </a:p>
          <a:p>
            <a:pPr algn="l">
              <a:lnSpc>
                <a:spcPts val="4436"/>
              </a:lnSpc>
              <a:spcBef>
                <a:spcPct val="0"/>
              </a:spcBef>
            </a:pPr>
            <a:endParaRPr lang="en-US" sz="3168">
              <a:solidFill>
                <a:srgbClr val="008339"/>
              </a:solidFill>
              <a:latin typeface="Glacial Indifference"/>
            </a:endParaRPr>
          </a:p>
          <a:p>
            <a:pPr algn="l">
              <a:lnSpc>
                <a:spcPts val="4436"/>
              </a:lnSpc>
              <a:spcBef>
                <a:spcPct val="0"/>
              </a:spcBef>
            </a:pPr>
            <a:endParaRPr lang="en-US" sz="3168">
              <a:solidFill>
                <a:srgbClr val="008339"/>
              </a:solidFill>
              <a:latin typeface="Glacial Indifference"/>
            </a:endParaRP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008339"/>
                </a:solidFill>
                <a:latin typeface="Glacial Indifference Bold"/>
              </a:rPr>
              <a:t>2ème ligne : 85 000 T/an</a:t>
            </a:r>
            <a:r>
              <a:rPr lang="en-US" sz="3168">
                <a:solidFill>
                  <a:srgbClr val="008339"/>
                </a:solidFill>
                <a:latin typeface="Glacial Indifference"/>
              </a:rPr>
              <a:t> (Extension)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  <a:endParaRPr lang="en-US" sz="3168">
              <a:solidFill>
                <a:srgbClr val="008339"/>
              </a:solidFill>
              <a:latin typeface="Glacial Indifference"/>
            </a:endParaRP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008339"/>
                </a:solidFill>
                <a:latin typeface="Glacial Indifference"/>
              </a:rPr>
              <a:t>-  4 000 t  Com’Com du Pays Sabolien 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008339"/>
                </a:solidFill>
                <a:latin typeface="Glacial Indifference"/>
              </a:rPr>
              <a:t>- 21 000 t de TMVL</a:t>
            </a:r>
          </a:p>
          <a:p>
            <a:pPr algn="l">
              <a:lnSpc>
                <a:spcPts val="4436"/>
              </a:lnSpc>
              <a:spcBef>
                <a:spcPct val="0"/>
              </a:spcBef>
            </a:pPr>
            <a:r>
              <a:rPr lang="en-US" sz="3168">
                <a:solidFill>
                  <a:srgbClr val="008339"/>
                </a:solidFill>
                <a:latin typeface="Glacial Indifference"/>
              </a:rPr>
              <a:t>- 60 000 t d’ALM 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2589701" y="5072492"/>
            <a:ext cx="4891804" cy="704323"/>
            <a:chOff x="0" y="0"/>
            <a:chExt cx="1288376" cy="185501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88376" cy="185501"/>
            </a:xfrm>
            <a:custGeom>
              <a:avLst/>
              <a:gdLst/>
              <a:ahLst/>
              <a:cxnLst/>
              <a:rect l="l" t="t" r="r" b="b"/>
              <a:pathLst>
                <a:path w="1288376" h="185501">
                  <a:moveTo>
                    <a:pt x="17409" y="0"/>
                  </a:moveTo>
                  <a:lnTo>
                    <a:pt x="1270968" y="0"/>
                  </a:lnTo>
                  <a:cubicBezTo>
                    <a:pt x="1275585" y="0"/>
                    <a:pt x="1280013" y="1834"/>
                    <a:pt x="1283278" y="5099"/>
                  </a:cubicBezTo>
                  <a:cubicBezTo>
                    <a:pt x="1286542" y="8364"/>
                    <a:pt x="1288376" y="12792"/>
                    <a:pt x="1288376" y="17409"/>
                  </a:cubicBezTo>
                  <a:lnTo>
                    <a:pt x="1288376" y="168092"/>
                  </a:lnTo>
                  <a:cubicBezTo>
                    <a:pt x="1288376" y="177707"/>
                    <a:pt x="1280582" y="185501"/>
                    <a:pt x="1270968" y="185501"/>
                  </a:cubicBezTo>
                  <a:lnTo>
                    <a:pt x="17409" y="185501"/>
                  </a:lnTo>
                  <a:cubicBezTo>
                    <a:pt x="7794" y="185501"/>
                    <a:pt x="0" y="177707"/>
                    <a:pt x="0" y="168092"/>
                  </a:cubicBezTo>
                  <a:lnTo>
                    <a:pt x="0" y="17409"/>
                  </a:lnTo>
                  <a:cubicBezTo>
                    <a:pt x="0" y="7794"/>
                    <a:pt x="7794" y="0"/>
                    <a:pt x="17409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288376" cy="22360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8" name="Freeform 28"/>
          <p:cNvSpPr/>
          <p:nvPr/>
        </p:nvSpPr>
        <p:spPr>
          <a:xfrm rot="-5106264">
            <a:off x="6141569" y="4412506"/>
            <a:ext cx="1155529" cy="326437"/>
          </a:xfrm>
          <a:custGeom>
            <a:avLst/>
            <a:gdLst/>
            <a:ahLst/>
            <a:cxnLst/>
            <a:rect l="l" t="t" r="r" b="b"/>
            <a:pathLst>
              <a:path w="1155529" h="326437">
                <a:moveTo>
                  <a:pt x="0" y="0"/>
                </a:moveTo>
                <a:lnTo>
                  <a:pt x="1155529" y="0"/>
                </a:lnTo>
                <a:lnTo>
                  <a:pt x="1155529" y="326437"/>
                </a:lnTo>
                <a:lnTo>
                  <a:pt x="0" y="32643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9" name="Freeform 29"/>
          <p:cNvSpPr/>
          <p:nvPr/>
        </p:nvSpPr>
        <p:spPr>
          <a:xfrm rot="2051167" flipH="1">
            <a:off x="8459568" y="4244977"/>
            <a:ext cx="1717534" cy="485203"/>
          </a:xfrm>
          <a:custGeom>
            <a:avLst/>
            <a:gdLst/>
            <a:ahLst/>
            <a:cxnLst/>
            <a:rect l="l" t="t" r="r" b="b"/>
            <a:pathLst>
              <a:path w="1717534" h="485203">
                <a:moveTo>
                  <a:pt x="1717534" y="0"/>
                </a:moveTo>
                <a:lnTo>
                  <a:pt x="0" y="0"/>
                </a:lnTo>
                <a:lnTo>
                  <a:pt x="0" y="485203"/>
                </a:lnTo>
                <a:lnTo>
                  <a:pt x="1717534" y="485203"/>
                </a:lnTo>
                <a:lnTo>
                  <a:pt x="1717534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0" name="Group 30"/>
          <p:cNvGrpSpPr/>
          <p:nvPr/>
        </p:nvGrpSpPr>
        <p:grpSpPr>
          <a:xfrm>
            <a:off x="9986568" y="7993532"/>
            <a:ext cx="4672931" cy="1264768"/>
            <a:chOff x="0" y="0"/>
            <a:chExt cx="1230731" cy="333108"/>
          </a:xfrm>
        </p:grpSpPr>
        <p:sp>
          <p:nvSpPr>
            <p:cNvPr id="31" name="Freeform 31"/>
            <p:cNvSpPr/>
            <p:nvPr/>
          </p:nvSpPr>
          <p:spPr>
            <a:xfrm>
              <a:off x="0" y="0"/>
              <a:ext cx="1230731" cy="333108"/>
            </a:xfrm>
            <a:custGeom>
              <a:avLst/>
              <a:gdLst/>
              <a:ahLst/>
              <a:cxnLst/>
              <a:rect l="l" t="t" r="r" b="b"/>
              <a:pathLst>
                <a:path w="1230731" h="333108">
                  <a:moveTo>
                    <a:pt x="84495" y="0"/>
                  </a:moveTo>
                  <a:lnTo>
                    <a:pt x="1146236" y="0"/>
                  </a:lnTo>
                  <a:cubicBezTo>
                    <a:pt x="1168645" y="0"/>
                    <a:pt x="1190137" y="8902"/>
                    <a:pt x="1205983" y="24748"/>
                  </a:cubicBezTo>
                  <a:cubicBezTo>
                    <a:pt x="1221829" y="40594"/>
                    <a:pt x="1230731" y="62085"/>
                    <a:pt x="1230731" y="84495"/>
                  </a:cubicBezTo>
                  <a:lnTo>
                    <a:pt x="1230731" y="248613"/>
                  </a:lnTo>
                  <a:cubicBezTo>
                    <a:pt x="1230731" y="295278"/>
                    <a:pt x="1192901" y="333108"/>
                    <a:pt x="1146236" y="333108"/>
                  </a:cubicBezTo>
                  <a:lnTo>
                    <a:pt x="84495" y="333108"/>
                  </a:lnTo>
                  <a:cubicBezTo>
                    <a:pt x="37830" y="333108"/>
                    <a:pt x="0" y="295278"/>
                    <a:pt x="0" y="248613"/>
                  </a:cubicBezTo>
                  <a:lnTo>
                    <a:pt x="0" y="84495"/>
                  </a:lnTo>
                  <a:cubicBezTo>
                    <a:pt x="0" y="37830"/>
                    <a:pt x="37830" y="0"/>
                    <a:pt x="84495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0" y="-38100"/>
              <a:ext cx="1230731" cy="37120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3" name="TextBox 33"/>
          <p:cNvSpPr txBox="1"/>
          <p:nvPr/>
        </p:nvSpPr>
        <p:spPr>
          <a:xfrm>
            <a:off x="9402870" y="8118381"/>
            <a:ext cx="5836548" cy="93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Glacial Indifference"/>
              </a:rPr>
              <a:t>Ligne dédiée sans vide de four</a:t>
            </a:r>
          </a:p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Glacial Indifference"/>
              </a:rPr>
              <a:t>Doublement de la Production Energétique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Glacial Indifference"/>
              </a:rPr>
              <a:t>Investissement porté par ces 3 collectivités</a:t>
            </a:r>
          </a:p>
        </p:txBody>
      </p:sp>
      <p:sp>
        <p:nvSpPr>
          <p:cNvPr id="34" name="Freeform 34"/>
          <p:cNvSpPr/>
          <p:nvPr/>
        </p:nvSpPr>
        <p:spPr>
          <a:xfrm rot="-144340">
            <a:off x="8374794" y="8727859"/>
            <a:ext cx="1538412" cy="434601"/>
          </a:xfrm>
          <a:custGeom>
            <a:avLst/>
            <a:gdLst/>
            <a:ahLst/>
            <a:cxnLst/>
            <a:rect l="l" t="t" r="r" b="b"/>
            <a:pathLst>
              <a:path w="1538412" h="434601">
                <a:moveTo>
                  <a:pt x="0" y="0"/>
                </a:moveTo>
                <a:lnTo>
                  <a:pt x="1538412" y="0"/>
                </a:lnTo>
                <a:lnTo>
                  <a:pt x="1538412" y="434601"/>
                </a:lnTo>
                <a:lnTo>
                  <a:pt x="0" y="43460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5" name="Freeform 35"/>
          <p:cNvSpPr/>
          <p:nvPr/>
        </p:nvSpPr>
        <p:spPr>
          <a:xfrm flipH="1">
            <a:off x="8148972" y="7993532"/>
            <a:ext cx="217378" cy="1513393"/>
          </a:xfrm>
          <a:custGeom>
            <a:avLst/>
            <a:gdLst/>
            <a:ahLst/>
            <a:cxnLst/>
            <a:rect l="l" t="t" r="r" b="b"/>
            <a:pathLst>
              <a:path w="217378" h="1513393">
                <a:moveTo>
                  <a:pt x="217379" y="0"/>
                </a:moveTo>
                <a:lnTo>
                  <a:pt x="0" y="0"/>
                </a:lnTo>
                <a:lnTo>
                  <a:pt x="0" y="1513393"/>
                </a:lnTo>
                <a:lnTo>
                  <a:pt x="217379" y="1513393"/>
                </a:lnTo>
                <a:lnTo>
                  <a:pt x="217379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6" name="TextBox 36"/>
          <p:cNvSpPr txBox="1"/>
          <p:nvPr/>
        </p:nvSpPr>
        <p:spPr>
          <a:xfrm>
            <a:off x="769010" y="72805"/>
            <a:ext cx="17050930" cy="19081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>
                <a:solidFill>
                  <a:srgbClr val="008339"/>
                </a:solidFill>
                <a:latin typeface="Glacial Indifference Bold"/>
              </a:rPr>
              <a:t>Le projet d’extension : GAC et seconde ligne de four</a:t>
            </a:r>
          </a:p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endParaRPr lang="en-US" sz="5499">
              <a:solidFill>
                <a:srgbClr val="008339"/>
              </a:solidFill>
              <a:latin typeface="Glacial Indifference Bold"/>
            </a:endParaRPr>
          </a:p>
        </p:txBody>
      </p:sp>
      <p:sp>
        <p:nvSpPr>
          <p:cNvPr id="37" name="TextBox 37"/>
          <p:cNvSpPr txBox="1"/>
          <p:nvPr/>
        </p:nvSpPr>
        <p:spPr>
          <a:xfrm>
            <a:off x="5966857" y="1914305"/>
            <a:ext cx="6441093" cy="5638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619"/>
              </a:lnSpc>
              <a:spcBef>
                <a:spcPct val="0"/>
              </a:spcBef>
            </a:pPr>
            <a:r>
              <a:rPr lang="en-US" sz="3299" u="none" strike="noStrike" dirty="0">
                <a:solidFill>
                  <a:srgbClr val="008339"/>
                </a:solidFill>
                <a:latin typeface="Glacial Indifference Bold"/>
              </a:rPr>
              <a:t>CAPACITÉ FUTURE 200 000 T/AN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2117329" y="5127210"/>
            <a:ext cx="5836548" cy="6210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FFFFFF"/>
                </a:solidFill>
                <a:latin typeface="Glacial Indifference"/>
              </a:rPr>
              <a:t>62 000 tonnes avec hypothèses actuelles</a:t>
            </a:r>
          </a:p>
          <a:p>
            <a:pPr algn="ctr">
              <a:lnSpc>
                <a:spcPts val="252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Glacial Indifference"/>
              </a:rPr>
              <a:t>+ CCTOVAL et TVI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2296452" y="-12123"/>
            <a:ext cx="13695096" cy="8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LA NOUVELLE UVE SALAMANDRE (2029)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7327467" y="711673"/>
            <a:ext cx="3633065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EN QUELQUES CHIFFRES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10583444" y="7373290"/>
            <a:ext cx="6941571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>
                <a:solidFill>
                  <a:srgbClr val="008339"/>
                </a:solidFill>
                <a:latin typeface="Glacial Indifference Bold"/>
              </a:rPr>
              <a:t>9</a:t>
            </a: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 CENTRES DE TRANSFERT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10364176" y="8059289"/>
            <a:ext cx="7160839" cy="21298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6 sur le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territoire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du SIVERT</a:t>
            </a:r>
          </a:p>
          <a:p>
            <a:pPr algn="ctr">
              <a:lnSpc>
                <a:spcPts val="2845"/>
              </a:lnSpc>
            </a:pP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1 sur Biopôle pour ALM</a:t>
            </a:r>
          </a:p>
          <a:p>
            <a:pPr algn="ctr">
              <a:lnSpc>
                <a:spcPts val="2845"/>
              </a:lnSpc>
            </a:pP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1 pour la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Com’com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du Pays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Sabolien</a:t>
            </a:r>
            <a:endParaRPr lang="en-US" sz="2032" dirty="0">
              <a:solidFill>
                <a:srgbClr val="435966"/>
              </a:solidFill>
              <a:latin typeface="Glacial Indifference Bold"/>
            </a:endParaRPr>
          </a:p>
          <a:p>
            <a:pPr algn="ctr">
              <a:lnSpc>
                <a:spcPts val="2845"/>
              </a:lnSpc>
            </a:pP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1 pour Tours </a:t>
            </a:r>
            <a:r>
              <a:rPr lang="en-US" sz="2032" dirty="0" err="1">
                <a:solidFill>
                  <a:srgbClr val="435966"/>
                </a:solidFill>
                <a:latin typeface="Glacial Indifference Bold"/>
              </a:rPr>
              <a:t>Métropole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 Val de Loire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afin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d’optimiser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les transports via de FMA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(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en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terme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coûts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et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d’impact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environnemental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)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11024306" y="1725333"/>
            <a:ext cx="5192306" cy="6383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NOMBRE DE CAMIONS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456690" y="2325606"/>
            <a:ext cx="6724845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entre 60 à 70 par jour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de 7h à 19h30 (du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lundi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au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vendredi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, et le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samedi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matin)</a:t>
            </a:r>
          </a:p>
        </p:txBody>
      </p:sp>
      <p:sp>
        <p:nvSpPr>
          <p:cNvPr id="26" name="Freeform 26"/>
          <p:cNvSpPr/>
          <p:nvPr/>
        </p:nvSpPr>
        <p:spPr>
          <a:xfrm>
            <a:off x="15389919" y="4818665"/>
            <a:ext cx="673005" cy="713117"/>
          </a:xfrm>
          <a:custGeom>
            <a:avLst/>
            <a:gdLst/>
            <a:ahLst/>
            <a:cxnLst/>
            <a:rect l="l" t="t" r="r" b="b"/>
            <a:pathLst>
              <a:path w="673005" h="713117">
                <a:moveTo>
                  <a:pt x="0" y="0"/>
                </a:moveTo>
                <a:lnTo>
                  <a:pt x="673004" y="0"/>
                </a:lnTo>
                <a:lnTo>
                  <a:pt x="673004" y="713117"/>
                </a:lnTo>
                <a:lnTo>
                  <a:pt x="0" y="713117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7" name="TextBox 27"/>
          <p:cNvSpPr txBox="1"/>
          <p:nvPr/>
        </p:nvSpPr>
        <p:spPr>
          <a:xfrm>
            <a:off x="11314162" y="4666854"/>
            <a:ext cx="4612593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24H/24 - 7J/7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12058706" y="5210959"/>
            <a:ext cx="3172219" cy="338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>
                <a:solidFill>
                  <a:srgbClr val="435966"/>
                </a:solidFill>
                <a:latin typeface="Glacial Indifference Bold"/>
              </a:rPr>
              <a:t>Usine en fonctionnement</a:t>
            </a:r>
          </a:p>
        </p:txBody>
      </p:sp>
      <p:sp>
        <p:nvSpPr>
          <p:cNvPr id="29" name="Freeform 29"/>
          <p:cNvSpPr/>
          <p:nvPr/>
        </p:nvSpPr>
        <p:spPr>
          <a:xfrm>
            <a:off x="12218068" y="3101901"/>
            <a:ext cx="3202089" cy="1348248"/>
          </a:xfrm>
          <a:custGeom>
            <a:avLst/>
            <a:gdLst/>
            <a:ahLst/>
            <a:cxnLst/>
            <a:rect l="l" t="t" r="r" b="b"/>
            <a:pathLst>
              <a:path w="3202089" h="1348248">
                <a:moveTo>
                  <a:pt x="0" y="0"/>
                </a:moveTo>
                <a:lnTo>
                  <a:pt x="3202089" y="0"/>
                </a:lnTo>
                <a:lnTo>
                  <a:pt x="3202089" y="1348248"/>
                </a:lnTo>
                <a:lnTo>
                  <a:pt x="0" y="1348248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0" name="TextBox 30"/>
          <p:cNvSpPr txBox="1"/>
          <p:nvPr/>
        </p:nvSpPr>
        <p:spPr>
          <a:xfrm>
            <a:off x="10041629" y="5847983"/>
            <a:ext cx="7554966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 u="none" strike="noStrike" dirty="0">
                <a:solidFill>
                  <a:srgbClr val="008339"/>
                </a:solidFill>
                <a:latin typeface="Glacial Indifference Bold"/>
              </a:rPr>
              <a:t>0 REJETS LIQUIDE INDUSTRIEL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10113210" y="6448257"/>
            <a:ext cx="7411805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032">
                <a:solidFill>
                  <a:srgbClr val="435966"/>
                </a:solidFill>
                <a:latin typeface="Glacial Indifference Bold"/>
              </a:rPr>
              <a:t>L’ensemble des eaux ( process, pluie …) seront réutilisées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>
                <a:solidFill>
                  <a:srgbClr val="435966"/>
                </a:solidFill>
                <a:latin typeface="Glacial Indifference Bold"/>
              </a:rPr>
              <a:t>sur l’Unité ou la ZAC Salamandre à proximité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3360651" y="4651757"/>
            <a:ext cx="2933455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>
                <a:solidFill>
                  <a:srgbClr val="008339"/>
                </a:solidFill>
                <a:latin typeface="Glacial Indifference Bold"/>
              </a:rPr>
              <a:t>25</a:t>
            </a: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 TONNES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871391" y="5255303"/>
            <a:ext cx="5911975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la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capacité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es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fours à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brûler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les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déchets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par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heure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à PCI 2300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kCal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/kg</a:t>
            </a:r>
            <a:r>
              <a:rPr lang="en-US" sz="2032" dirty="0">
                <a:solidFill>
                  <a:srgbClr val="435966"/>
                </a:solidFill>
                <a:latin typeface="Glacial Indifference Bold"/>
              </a:rPr>
              <a:t>.</a:t>
            </a:r>
            <a:endParaRPr lang="en-US" sz="2032" u="none" strike="noStrike" dirty="0">
              <a:solidFill>
                <a:srgbClr val="435966"/>
              </a:solidFill>
              <a:latin typeface="Glacial Indifference Bold"/>
            </a:endParaRPr>
          </a:p>
        </p:txBody>
      </p:sp>
      <p:sp>
        <p:nvSpPr>
          <p:cNvPr id="34" name="TextBox 34"/>
          <p:cNvSpPr txBox="1"/>
          <p:nvPr/>
        </p:nvSpPr>
        <p:spPr>
          <a:xfrm>
            <a:off x="3271219" y="6289240"/>
            <a:ext cx="3790853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>
                <a:solidFill>
                  <a:srgbClr val="008339"/>
                </a:solidFill>
                <a:latin typeface="Glacial Indifference Bold"/>
              </a:rPr>
              <a:t>200 000</a:t>
            </a:r>
            <a:r>
              <a:rPr lang="en-US" sz="3742" u="none" strike="noStrike">
                <a:solidFill>
                  <a:srgbClr val="008339"/>
                </a:solidFill>
                <a:latin typeface="Glacial Indifference Bold"/>
              </a:rPr>
              <a:t> TONNES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213680" y="6901240"/>
            <a:ext cx="7535972" cy="69132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>
                <a:solidFill>
                  <a:srgbClr val="435966"/>
                </a:solidFill>
                <a:latin typeface="Glacial Indifference Bold"/>
              </a:rPr>
              <a:t>C’est la capacité maximale de la future UVE avec 2 lignes pour un PCI moyen de 2300 kCal/kg.</a:t>
            </a:r>
          </a:p>
        </p:txBody>
      </p:sp>
      <p:sp>
        <p:nvSpPr>
          <p:cNvPr id="36" name="TextBox 36"/>
          <p:cNvSpPr txBox="1"/>
          <p:nvPr/>
        </p:nvSpPr>
        <p:spPr>
          <a:xfrm>
            <a:off x="2325549" y="7935464"/>
            <a:ext cx="4736524" cy="63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>
                <a:solidFill>
                  <a:srgbClr val="008339"/>
                </a:solidFill>
                <a:latin typeface="Glacial Indifference Bold"/>
              </a:rPr>
              <a:t>600 TONNES</a:t>
            </a:r>
          </a:p>
        </p:txBody>
      </p:sp>
      <p:sp>
        <p:nvSpPr>
          <p:cNvPr id="37" name="TextBox 37"/>
          <p:cNvSpPr txBox="1"/>
          <p:nvPr/>
        </p:nvSpPr>
        <p:spPr>
          <a:xfrm>
            <a:off x="376482" y="1799756"/>
            <a:ext cx="9210369" cy="1295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5239"/>
              </a:lnSpc>
              <a:spcBef>
                <a:spcPct val="0"/>
              </a:spcBef>
            </a:pPr>
            <a:r>
              <a:rPr lang="en-US" sz="3742">
                <a:solidFill>
                  <a:srgbClr val="008339"/>
                </a:solidFill>
                <a:latin typeface="Glacial Indifference Bold"/>
              </a:rPr>
              <a:t>DOUBLEMENT DE LA PRODUCTION ÉNERGÉTIQUE</a:t>
            </a:r>
          </a:p>
        </p:txBody>
      </p:sp>
      <p:sp>
        <p:nvSpPr>
          <p:cNvPr id="38" name="TextBox 38"/>
          <p:cNvSpPr txBox="1"/>
          <p:nvPr/>
        </p:nvSpPr>
        <p:spPr>
          <a:xfrm>
            <a:off x="1437457" y="3186135"/>
            <a:ext cx="7362010" cy="104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845"/>
              </a:lnSpc>
            </a:pPr>
            <a:r>
              <a:rPr lang="en-US" sz="2032">
                <a:solidFill>
                  <a:srgbClr val="435966"/>
                </a:solidFill>
                <a:latin typeface="Glacial Indifference Bold"/>
              </a:rPr>
              <a:t>Production de 120 000 Mwh par an d’électricité</a:t>
            </a:r>
          </a:p>
          <a:p>
            <a:pPr algn="ctr">
              <a:lnSpc>
                <a:spcPts val="2845"/>
              </a:lnSpc>
            </a:pPr>
            <a:r>
              <a:rPr lang="en-US" sz="2032">
                <a:solidFill>
                  <a:srgbClr val="435966"/>
                </a:solidFill>
                <a:latin typeface="Glacial Indifference Bold"/>
              </a:rPr>
              <a:t>et 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>
                <a:solidFill>
                  <a:srgbClr val="435966"/>
                </a:solidFill>
                <a:latin typeface="Glacial Indifference Bold"/>
              </a:rPr>
              <a:t>45000 MWh par an de chaleur thermique</a:t>
            </a:r>
          </a:p>
        </p:txBody>
      </p:sp>
      <p:sp>
        <p:nvSpPr>
          <p:cNvPr id="39" name="TextBox 39"/>
          <p:cNvSpPr txBox="1"/>
          <p:nvPr/>
        </p:nvSpPr>
        <p:spPr>
          <a:xfrm>
            <a:off x="2605163" y="8600999"/>
            <a:ext cx="4177295" cy="1043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C’est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la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quantité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de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déchets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qui sera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brulée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par jour</a:t>
            </a:r>
          </a:p>
          <a:p>
            <a:pPr marL="0" lvl="0" indent="0" algn="ctr">
              <a:lnSpc>
                <a:spcPts val="2845"/>
              </a:lnSpc>
              <a:spcBef>
                <a:spcPct val="0"/>
              </a:spcBef>
            </a:pP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à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l’UVE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</a:t>
            </a:r>
            <a:r>
              <a:rPr lang="en-US" sz="2032" u="none" strike="noStrike" dirty="0" err="1">
                <a:solidFill>
                  <a:srgbClr val="435966"/>
                </a:solidFill>
                <a:latin typeface="Glacial Indifference Bold"/>
              </a:rPr>
              <a:t>Salamandre</a:t>
            </a:r>
            <a:r>
              <a:rPr lang="en-US" sz="2032" u="none" strike="noStrike" dirty="0">
                <a:solidFill>
                  <a:srgbClr val="435966"/>
                </a:solidFill>
                <a:latin typeface="Glacial Indifference Bold"/>
              </a:rPr>
              <a:t> (2029).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grpSp>
        <p:nvGrpSpPr>
          <p:cNvPr id="20" name="Group 20"/>
          <p:cNvGrpSpPr/>
          <p:nvPr/>
        </p:nvGrpSpPr>
        <p:grpSpPr>
          <a:xfrm>
            <a:off x="2640987" y="1970546"/>
            <a:ext cx="5521226" cy="4303959"/>
            <a:chOff x="0" y="0"/>
            <a:chExt cx="1288376" cy="1004328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288376" cy="1004328"/>
            </a:xfrm>
            <a:custGeom>
              <a:avLst/>
              <a:gdLst/>
              <a:ahLst/>
              <a:cxnLst/>
              <a:rect l="l" t="t" r="r" b="b"/>
              <a:pathLst>
                <a:path w="1288376" h="1004328">
                  <a:moveTo>
                    <a:pt x="71513" y="0"/>
                  </a:moveTo>
                  <a:lnTo>
                    <a:pt x="1216864" y="0"/>
                  </a:lnTo>
                  <a:cubicBezTo>
                    <a:pt x="1235830" y="0"/>
                    <a:pt x="1254020" y="7534"/>
                    <a:pt x="1267431" y="20946"/>
                  </a:cubicBezTo>
                  <a:cubicBezTo>
                    <a:pt x="1280842" y="34357"/>
                    <a:pt x="1288376" y="52546"/>
                    <a:pt x="1288376" y="71513"/>
                  </a:cubicBezTo>
                  <a:lnTo>
                    <a:pt x="1288376" y="932815"/>
                  </a:lnTo>
                  <a:cubicBezTo>
                    <a:pt x="1288376" y="951781"/>
                    <a:pt x="1280842" y="969971"/>
                    <a:pt x="1267431" y="983382"/>
                  </a:cubicBezTo>
                  <a:cubicBezTo>
                    <a:pt x="1254020" y="996793"/>
                    <a:pt x="1235830" y="1004328"/>
                    <a:pt x="1216864" y="1004328"/>
                  </a:cubicBezTo>
                  <a:lnTo>
                    <a:pt x="71513" y="1004328"/>
                  </a:lnTo>
                  <a:cubicBezTo>
                    <a:pt x="32017" y="1004328"/>
                    <a:pt x="0" y="972310"/>
                    <a:pt x="0" y="932815"/>
                  </a:cubicBezTo>
                  <a:lnTo>
                    <a:pt x="0" y="71513"/>
                  </a:lnTo>
                  <a:cubicBezTo>
                    <a:pt x="0" y="52546"/>
                    <a:pt x="7534" y="34357"/>
                    <a:pt x="20946" y="20946"/>
                  </a:cubicBezTo>
                  <a:cubicBezTo>
                    <a:pt x="34357" y="7534"/>
                    <a:pt x="52546" y="0"/>
                    <a:pt x="71513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288376" cy="1042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2296452" y="163588"/>
            <a:ext cx="13695096" cy="8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QUELQUES CHIFFRES ET DONNÉES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3004932" y="2157719"/>
            <a:ext cx="4793337" cy="38629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strike="noStrike">
                <a:solidFill>
                  <a:srgbClr val="FFFFFF"/>
                </a:solidFill>
                <a:latin typeface="Glacial Indifference Bold"/>
              </a:rPr>
              <a:t> 145 à 150 Millions d’Euros d’investissement :</a:t>
            </a:r>
          </a:p>
          <a:p>
            <a:pPr marL="0" lvl="0" indent="0" algn="ctr">
              <a:lnSpc>
                <a:spcPts val="3160"/>
              </a:lnSpc>
              <a:spcBef>
                <a:spcPct val="0"/>
              </a:spcBef>
            </a:pPr>
            <a:endParaRPr lang="en-US" sz="2799" strike="noStrike">
              <a:solidFill>
                <a:srgbClr val="FFFFFF"/>
              </a:solidFill>
              <a:latin typeface="Glacial Indifference Bold"/>
            </a:endParaRP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>
                <a:solidFill>
                  <a:srgbClr val="FFFFFF"/>
                </a:solidFill>
                <a:latin typeface="Glacial Indifference Bold"/>
              </a:rPr>
              <a:t>25 M€ pour le Revamping</a:t>
            </a: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>
                <a:solidFill>
                  <a:srgbClr val="FFFFFF"/>
                </a:solidFill>
                <a:latin typeface="Glacial Indifference"/>
              </a:rPr>
              <a:t>1ère ligne pour un prix SIVERT dont le coût à la tonne devrait baisser (60 €/T environ)</a:t>
            </a: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endParaRPr lang="en-US" sz="2031" u="none" strike="noStrike">
              <a:solidFill>
                <a:srgbClr val="FFFFFF"/>
              </a:solidFill>
              <a:latin typeface="Glacial Indifference"/>
            </a:endParaRP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>
                <a:solidFill>
                  <a:srgbClr val="FFFFFF"/>
                </a:solidFill>
                <a:latin typeface="Glacial Indifference Bold"/>
              </a:rPr>
              <a:t> 125 M€ pour la seconde ligne</a:t>
            </a:r>
            <a:r>
              <a:rPr lang="en-US" sz="2031" u="none" strike="noStrike">
                <a:solidFill>
                  <a:srgbClr val="FFFFFF"/>
                </a:solidFill>
                <a:latin typeface="Glacial Indifference"/>
              </a:rPr>
              <a:t>, intégralement portés par les autres membres du GAC (en fonction des tonnes)</a:t>
            </a:r>
          </a:p>
        </p:txBody>
      </p:sp>
      <p:grpSp>
        <p:nvGrpSpPr>
          <p:cNvPr id="25" name="Group 25"/>
          <p:cNvGrpSpPr/>
          <p:nvPr/>
        </p:nvGrpSpPr>
        <p:grpSpPr>
          <a:xfrm>
            <a:off x="10194039" y="1970546"/>
            <a:ext cx="5521226" cy="4303959"/>
            <a:chOff x="0" y="0"/>
            <a:chExt cx="1288376" cy="1004328"/>
          </a:xfrm>
        </p:grpSpPr>
        <p:sp>
          <p:nvSpPr>
            <p:cNvPr id="26" name="Freeform 26"/>
            <p:cNvSpPr/>
            <p:nvPr/>
          </p:nvSpPr>
          <p:spPr>
            <a:xfrm>
              <a:off x="0" y="0"/>
              <a:ext cx="1288376" cy="1004328"/>
            </a:xfrm>
            <a:custGeom>
              <a:avLst/>
              <a:gdLst/>
              <a:ahLst/>
              <a:cxnLst/>
              <a:rect l="l" t="t" r="r" b="b"/>
              <a:pathLst>
                <a:path w="1288376" h="1004328">
                  <a:moveTo>
                    <a:pt x="71513" y="0"/>
                  </a:moveTo>
                  <a:lnTo>
                    <a:pt x="1216864" y="0"/>
                  </a:lnTo>
                  <a:cubicBezTo>
                    <a:pt x="1235830" y="0"/>
                    <a:pt x="1254020" y="7534"/>
                    <a:pt x="1267431" y="20946"/>
                  </a:cubicBezTo>
                  <a:cubicBezTo>
                    <a:pt x="1280842" y="34357"/>
                    <a:pt x="1288376" y="52546"/>
                    <a:pt x="1288376" y="71513"/>
                  </a:cubicBezTo>
                  <a:lnTo>
                    <a:pt x="1288376" y="932815"/>
                  </a:lnTo>
                  <a:cubicBezTo>
                    <a:pt x="1288376" y="951781"/>
                    <a:pt x="1280842" y="969971"/>
                    <a:pt x="1267431" y="983382"/>
                  </a:cubicBezTo>
                  <a:cubicBezTo>
                    <a:pt x="1254020" y="996793"/>
                    <a:pt x="1235830" y="1004328"/>
                    <a:pt x="1216864" y="1004328"/>
                  </a:cubicBezTo>
                  <a:lnTo>
                    <a:pt x="71513" y="1004328"/>
                  </a:lnTo>
                  <a:cubicBezTo>
                    <a:pt x="32017" y="1004328"/>
                    <a:pt x="0" y="972310"/>
                    <a:pt x="0" y="932815"/>
                  </a:cubicBezTo>
                  <a:lnTo>
                    <a:pt x="0" y="71513"/>
                  </a:lnTo>
                  <a:cubicBezTo>
                    <a:pt x="0" y="52546"/>
                    <a:pt x="7534" y="34357"/>
                    <a:pt x="20946" y="20946"/>
                  </a:cubicBezTo>
                  <a:cubicBezTo>
                    <a:pt x="34357" y="7534"/>
                    <a:pt x="52546" y="0"/>
                    <a:pt x="71513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0" y="-38100"/>
              <a:ext cx="1288376" cy="104242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8" name="TextBox 28"/>
          <p:cNvSpPr txBox="1"/>
          <p:nvPr/>
        </p:nvSpPr>
        <p:spPr>
          <a:xfrm>
            <a:off x="10526758" y="2357744"/>
            <a:ext cx="4855789" cy="34628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strike="noStrike" dirty="0" err="1">
                <a:solidFill>
                  <a:srgbClr val="FFFFFF"/>
                </a:solidFill>
                <a:latin typeface="Glacial Indifference Bold"/>
              </a:rPr>
              <a:t>Environnement</a:t>
            </a:r>
            <a:r>
              <a:rPr lang="en-US" sz="2799" strike="noStrike" dirty="0">
                <a:solidFill>
                  <a:srgbClr val="FFFFFF"/>
                </a:solidFill>
                <a:latin typeface="Glacial Indifference Bold"/>
              </a:rPr>
              <a:t> :</a:t>
            </a:r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endParaRPr lang="en-US" sz="2799" strike="noStrike" dirty="0">
              <a:solidFill>
                <a:srgbClr val="FFFFFF"/>
              </a:solidFill>
              <a:latin typeface="Glacial Indifference Bold"/>
            </a:endParaRP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Réutilisation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de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l’Eau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de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Pluie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et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optimisation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du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traitement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pour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rester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dans le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même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niveau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de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prélèvement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qu’aujourd’hui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(25 000m3)</a:t>
            </a: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Traitement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des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fumées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plus bas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et anticipation (Cf plan de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suivi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avec le monde agri.)</a:t>
            </a:r>
          </a:p>
        </p:txBody>
      </p:sp>
      <p:grpSp>
        <p:nvGrpSpPr>
          <p:cNvPr id="29" name="Group 29"/>
          <p:cNvGrpSpPr/>
          <p:nvPr/>
        </p:nvGrpSpPr>
        <p:grpSpPr>
          <a:xfrm>
            <a:off x="305877" y="7190231"/>
            <a:ext cx="5521226" cy="2583697"/>
            <a:chOff x="0" y="0"/>
            <a:chExt cx="1288376" cy="602905"/>
          </a:xfrm>
        </p:grpSpPr>
        <p:sp>
          <p:nvSpPr>
            <p:cNvPr id="30" name="Freeform 30"/>
            <p:cNvSpPr/>
            <p:nvPr/>
          </p:nvSpPr>
          <p:spPr>
            <a:xfrm>
              <a:off x="0" y="0"/>
              <a:ext cx="1288376" cy="602905"/>
            </a:xfrm>
            <a:custGeom>
              <a:avLst/>
              <a:gdLst/>
              <a:ahLst/>
              <a:cxnLst/>
              <a:rect l="l" t="t" r="r" b="b"/>
              <a:pathLst>
                <a:path w="1288376" h="602905">
                  <a:moveTo>
                    <a:pt x="71513" y="0"/>
                  </a:moveTo>
                  <a:lnTo>
                    <a:pt x="1216864" y="0"/>
                  </a:lnTo>
                  <a:cubicBezTo>
                    <a:pt x="1235830" y="0"/>
                    <a:pt x="1254020" y="7534"/>
                    <a:pt x="1267431" y="20946"/>
                  </a:cubicBezTo>
                  <a:cubicBezTo>
                    <a:pt x="1280842" y="34357"/>
                    <a:pt x="1288376" y="52546"/>
                    <a:pt x="1288376" y="71513"/>
                  </a:cubicBezTo>
                  <a:lnTo>
                    <a:pt x="1288376" y="531392"/>
                  </a:lnTo>
                  <a:cubicBezTo>
                    <a:pt x="1288376" y="550359"/>
                    <a:pt x="1280842" y="568548"/>
                    <a:pt x="1267431" y="581959"/>
                  </a:cubicBezTo>
                  <a:cubicBezTo>
                    <a:pt x="1254020" y="595371"/>
                    <a:pt x="1235830" y="602905"/>
                    <a:pt x="1216864" y="602905"/>
                  </a:cubicBezTo>
                  <a:lnTo>
                    <a:pt x="71513" y="602905"/>
                  </a:lnTo>
                  <a:cubicBezTo>
                    <a:pt x="32017" y="602905"/>
                    <a:pt x="0" y="570888"/>
                    <a:pt x="0" y="531392"/>
                  </a:cubicBezTo>
                  <a:lnTo>
                    <a:pt x="0" y="71513"/>
                  </a:lnTo>
                  <a:cubicBezTo>
                    <a:pt x="0" y="52546"/>
                    <a:pt x="7534" y="34357"/>
                    <a:pt x="20946" y="20946"/>
                  </a:cubicBezTo>
                  <a:cubicBezTo>
                    <a:pt x="34357" y="7534"/>
                    <a:pt x="52546" y="0"/>
                    <a:pt x="71513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0" y="-38100"/>
              <a:ext cx="1288376" cy="641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2" name="TextBox 32"/>
          <p:cNvSpPr txBox="1"/>
          <p:nvPr/>
        </p:nvSpPr>
        <p:spPr>
          <a:xfrm>
            <a:off x="660358" y="7378068"/>
            <a:ext cx="4689147" cy="205318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endParaRPr dirty="0"/>
          </a:p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endParaRPr dirty="0"/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120 000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Mwh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d’énergie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électrique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(</a:t>
            </a:r>
            <a:r>
              <a:rPr lang="en-US" sz="2031" dirty="0" err="1">
                <a:solidFill>
                  <a:srgbClr val="FFFFFF"/>
                </a:solidFill>
                <a:latin typeface="Glacial Indifference"/>
              </a:rPr>
              <a:t>c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ontre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 60000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"/>
              </a:rPr>
              <a:t>Mwh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"/>
              </a:rPr>
              <a:t>) et</a:t>
            </a: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45 000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Mwh</a:t>
            </a:r>
            <a:r>
              <a:rPr lang="en-US" sz="2031" u="none" strike="noStrike" dirty="0">
                <a:solidFill>
                  <a:srgbClr val="FFFFFF"/>
                </a:solidFill>
                <a:latin typeface="Glacial Indifference Bold"/>
              </a:rPr>
              <a:t> </a:t>
            </a:r>
            <a:r>
              <a:rPr lang="en-US" sz="2031" u="none" strike="noStrike" dirty="0" err="1">
                <a:solidFill>
                  <a:srgbClr val="FFFFFF"/>
                </a:solidFill>
                <a:latin typeface="Glacial Indifference Bold"/>
              </a:rPr>
              <a:t>Thermique</a:t>
            </a:r>
            <a:endParaRPr lang="en-US" sz="2031" u="none" strike="noStrike" dirty="0">
              <a:solidFill>
                <a:srgbClr val="FFFFFF"/>
              </a:solidFill>
              <a:latin typeface="Glacial Indifference Bold"/>
            </a:endParaRPr>
          </a:p>
        </p:txBody>
      </p:sp>
      <p:grpSp>
        <p:nvGrpSpPr>
          <p:cNvPr id="33" name="Group 33"/>
          <p:cNvGrpSpPr/>
          <p:nvPr/>
        </p:nvGrpSpPr>
        <p:grpSpPr>
          <a:xfrm>
            <a:off x="12157220" y="7190231"/>
            <a:ext cx="5870887" cy="2583697"/>
            <a:chOff x="0" y="0"/>
            <a:chExt cx="1369970" cy="602905"/>
          </a:xfrm>
        </p:grpSpPr>
        <p:sp>
          <p:nvSpPr>
            <p:cNvPr id="34" name="Freeform 34"/>
            <p:cNvSpPr/>
            <p:nvPr/>
          </p:nvSpPr>
          <p:spPr>
            <a:xfrm>
              <a:off x="0" y="0"/>
              <a:ext cx="1369970" cy="602905"/>
            </a:xfrm>
            <a:custGeom>
              <a:avLst/>
              <a:gdLst/>
              <a:ahLst/>
              <a:cxnLst/>
              <a:rect l="l" t="t" r="r" b="b"/>
              <a:pathLst>
                <a:path w="1369970" h="602905">
                  <a:moveTo>
                    <a:pt x="67254" y="0"/>
                  </a:moveTo>
                  <a:lnTo>
                    <a:pt x="1302716" y="0"/>
                  </a:lnTo>
                  <a:cubicBezTo>
                    <a:pt x="1320553" y="0"/>
                    <a:pt x="1337659" y="7086"/>
                    <a:pt x="1350272" y="19698"/>
                  </a:cubicBezTo>
                  <a:cubicBezTo>
                    <a:pt x="1362884" y="32311"/>
                    <a:pt x="1369970" y="49417"/>
                    <a:pt x="1369970" y="67254"/>
                  </a:cubicBezTo>
                  <a:lnTo>
                    <a:pt x="1369970" y="535651"/>
                  </a:lnTo>
                  <a:cubicBezTo>
                    <a:pt x="1369970" y="553488"/>
                    <a:pt x="1362884" y="570594"/>
                    <a:pt x="1350272" y="583207"/>
                  </a:cubicBezTo>
                  <a:cubicBezTo>
                    <a:pt x="1337659" y="595819"/>
                    <a:pt x="1320553" y="602905"/>
                    <a:pt x="1302716" y="602905"/>
                  </a:cubicBezTo>
                  <a:lnTo>
                    <a:pt x="67254" y="602905"/>
                  </a:lnTo>
                  <a:cubicBezTo>
                    <a:pt x="49417" y="602905"/>
                    <a:pt x="32311" y="595819"/>
                    <a:pt x="19698" y="583207"/>
                  </a:cubicBezTo>
                  <a:cubicBezTo>
                    <a:pt x="7086" y="570594"/>
                    <a:pt x="0" y="553488"/>
                    <a:pt x="0" y="535651"/>
                  </a:cubicBezTo>
                  <a:lnTo>
                    <a:pt x="0" y="67254"/>
                  </a:lnTo>
                  <a:cubicBezTo>
                    <a:pt x="0" y="49417"/>
                    <a:pt x="7086" y="32311"/>
                    <a:pt x="19698" y="19698"/>
                  </a:cubicBezTo>
                  <a:cubicBezTo>
                    <a:pt x="32311" y="7086"/>
                    <a:pt x="49417" y="0"/>
                    <a:pt x="67254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5" name="TextBox 35"/>
            <p:cNvSpPr txBox="1"/>
            <p:nvPr/>
          </p:nvSpPr>
          <p:spPr>
            <a:xfrm>
              <a:off x="0" y="-38100"/>
              <a:ext cx="1369970" cy="641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6" name="TextBox 36"/>
          <p:cNvSpPr txBox="1"/>
          <p:nvPr/>
        </p:nvSpPr>
        <p:spPr>
          <a:xfrm>
            <a:off x="12387693" y="8423389"/>
            <a:ext cx="5640415" cy="104377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>
                <a:solidFill>
                  <a:srgbClr val="FFFFFF"/>
                </a:solidFill>
                <a:latin typeface="Glacial Indifference"/>
              </a:rPr>
              <a:t>2 ans avec des pointes à + 120 personnes sur site - Intégration d’un critère TPE/PME – Méthodologie pour mobiliser les entreprises ligériennes (cf CCI)</a:t>
            </a:r>
          </a:p>
        </p:txBody>
      </p:sp>
      <p:grpSp>
        <p:nvGrpSpPr>
          <p:cNvPr id="37" name="Group 37"/>
          <p:cNvGrpSpPr/>
          <p:nvPr/>
        </p:nvGrpSpPr>
        <p:grpSpPr>
          <a:xfrm>
            <a:off x="6274411" y="7190231"/>
            <a:ext cx="5521226" cy="2583697"/>
            <a:chOff x="0" y="0"/>
            <a:chExt cx="1288376" cy="602905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1288376" cy="602905"/>
            </a:xfrm>
            <a:custGeom>
              <a:avLst/>
              <a:gdLst/>
              <a:ahLst/>
              <a:cxnLst/>
              <a:rect l="l" t="t" r="r" b="b"/>
              <a:pathLst>
                <a:path w="1288376" h="602905">
                  <a:moveTo>
                    <a:pt x="71513" y="0"/>
                  </a:moveTo>
                  <a:lnTo>
                    <a:pt x="1216864" y="0"/>
                  </a:lnTo>
                  <a:cubicBezTo>
                    <a:pt x="1235830" y="0"/>
                    <a:pt x="1254020" y="7534"/>
                    <a:pt x="1267431" y="20946"/>
                  </a:cubicBezTo>
                  <a:cubicBezTo>
                    <a:pt x="1280842" y="34357"/>
                    <a:pt x="1288376" y="52546"/>
                    <a:pt x="1288376" y="71513"/>
                  </a:cubicBezTo>
                  <a:lnTo>
                    <a:pt x="1288376" y="531392"/>
                  </a:lnTo>
                  <a:cubicBezTo>
                    <a:pt x="1288376" y="550359"/>
                    <a:pt x="1280842" y="568548"/>
                    <a:pt x="1267431" y="581959"/>
                  </a:cubicBezTo>
                  <a:cubicBezTo>
                    <a:pt x="1254020" y="595371"/>
                    <a:pt x="1235830" y="602905"/>
                    <a:pt x="1216864" y="602905"/>
                  </a:cubicBezTo>
                  <a:lnTo>
                    <a:pt x="71513" y="602905"/>
                  </a:lnTo>
                  <a:cubicBezTo>
                    <a:pt x="32017" y="602905"/>
                    <a:pt x="0" y="570888"/>
                    <a:pt x="0" y="531392"/>
                  </a:cubicBezTo>
                  <a:lnTo>
                    <a:pt x="0" y="71513"/>
                  </a:lnTo>
                  <a:cubicBezTo>
                    <a:pt x="0" y="52546"/>
                    <a:pt x="7534" y="34357"/>
                    <a:pt x="20946" y="20946"/>
                  </a:cubicBezTo>
                  <a:cubicBezTo>
                    <a:pt x="34357" y="7534"/>
                    <a:pt x="52546" y="0"/>
                    <a:pt x="71513" y="0"/>
                  </a:cubicBez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38100"/>
              <a:ext cx="1288376" cy="64100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40" name="TextBox 40"/>
          <p:cNvSpPr txBox="1"/>
          <p:nvPr/>
        </p:nvSpPr>
        <p:spPr>
          <a:xfrm>
            <a:off x="6903886" y="7625395"/>
            <a:ext cx="4176550" cy="1605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2799" strike="noStrike">
                <a:solidFill>
                  <a:srgbClr val="FFFFFF"/>
                </a:solidFill>
                <a:latin typeface="Glacial Indifference Bold"/>
              </a:rPr>
              <a:t>Emplois en exploitation :</a:t>
            </a:r>
          </a:p>
          <a:p>
            <a:pPr marL="0" lvl="0" indent="0" algn="ctr">
              <a:lnSpc>
                <a:spcPts val="3160"/>
              </a:lnSpc>
              <a:spcBef>
                <a:spcPct val="0"/>
              </a:spcBef>
            </a:pPr>
            <a:endParaRPr lang="en-US" sz="2799" strike="noStrike">
              <a:solidFill>
                <a:srgbClr val="FFFFFF"/>
              </a:solidFill>
              <a:latin typeface="Glacial Indifference Bold"/>
            </a:endParaRP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>
                <a:solidFill>
                  <a:srgbClr val="FFFFFF"/>
                </a:solidFill>
                <a:latin typeface="Glacial Indifference Bold"/>
              </a:rPr>
              <a:t>45</a:t>
            </a:r>
            <a:r>
              <a:rPr lang="en-US" sz="2031" u="none" strike="noStrike">
                <a:solidFill>
                  <a:srgbClr val="FFFFFF"/>
                </a:solidFill>
                <a:latin typeface="Glacial Indifference"/>
              </a:rPr>
              <a:t> personnes environ en direct,</a:t>
            </a:r>
          </a:p>
          <a:p>
            <a:pPr marL="0" lvl="0" indent="0" algn="ctr">
              <a:lnSpc>
                <a:spcPts val="2844"/>
              </a:lnSpc>
              <a:spcBef>
                <a:spcPct val="0"/>
              </a:spcBef>
            </a:pPr>
            <a:r>
              <a:rPr lang="en-US" sz="2031" u="none" strike="noStrike">
                <a:solidFill>
                  <a:srgbClr val="FFFFFF"/>
                </a:solidFill>
                <a:latin typeface="Glacial Indifference Bold"/>
              </a:rPr>
              <a:t>+ 20 </a:t>
            </a:r>
            <a:r>
              <a:rPr lang="en-US" sz="2031" u="none" strike="noStrike">
                <a:solidFill>
                  <a:srgbClr val="FFFFFF"/>
                </a:solidFill>
                <a:latin typeface="Glacial Indifference"/>
              </a:rPr>
              <a:t>indirects</a:t>
            </a:r>
          </a:p>
        </p:txBody>
      </p:sp>
      <p:sp>
        <p:nvSpPr>
          <p:cNvPr id="41" name="TextBox 41"/>
          <p:cNvSpPr txBox="1"/>
          <p:nvPr/>
        </p:nvSpPr>
        <p:spPr>
          <a:xfrm>
            <a:off x="2296452" y="7625395"/>
            <a:ext cx="1527334" cy="4908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FFFFF"/>
                </a:solidFill>
                <a:latin typeface="Glacial Indifference Bold"/>
              </a:rPr>
              <a:t>Energie : </a:t>
            </a:r>
          </a:p>
        </p:txBody>
      </p:sp>
      <p:sp>
        <p:nvSpPr>
          <p:cNvPr id="42" name="TextBox 42"/>
          <p:cNvSpPr txBox="1"/>
          <p:nvPr/>
        </p:nvSpPr>
        <p:spPr>
          <a:xfrm>
            <a:off x="14325601" y="7598480"/>
            <a:ext cx="1665948" cy="46487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99" dirty="0">
                <a:solidFill>
                  <a:srgbClr val="FFFFFF"/>
                </a:solidFill>
                <a:latin typeface="Glacial Indifference Bold"/>
              </a:rPr>
              <a:t>Travaux :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6617891" y="92075"/>
            <a:ext cx="5052219" cy="936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99"/>
              </a:lnSpc>
              <a:spcBef>
                <a:spcPct val="0"/>
              </a:spcBef>
            </a:pPr>
            <a:r>
              <a:rPr lang="en-US" sz="5499" u="none" strike="noStrike">
                <a:solidFill>
                  <a:srgbClr val="008339"/>
                </a:solidFill>
                <a:latin typeface="Glacial Indifference Bold"/>
              </a:rPr>
              <a:t>OPPORTUNITÉS </a:t>
            </a:r>
          </a:p>
        </p:txBody>
      </p:sp>
      <p:grpSp>
        <p:nvGrpSpPr>
          <p:cNvPr id="21" name="Group 21"/>
          <p:cNvGrpSpPr/>
          <p:nvPr/>
        </p:nvGrpSpPr>
        <p:grpSpPr>
          <a:xfrm>
            <a:off x="1028700" y="2324294"/>
            <a:ext cx="7209618" cy="6394876"/>
            <a:chOff x="0" y="0"/>
            <a:chExt cx="1898829" cy="1684247"/>
          </a:xfrm>
        </p:grpSpPr>
        <p:sp>
          <p:nvSpPr>
            <p:cNvPr id="22" name="Freeform 22"/>
            <p:cNvSpPr/>
            <p:nvPr/>
          </p:nvSpPr>
          <p:spPr>
            <a:xfrm>
              <a:off x="0" y="0"/>
              <a:ext cx="1898829" cy="1684247"/>
            </a:xfrm>
            <a:custGeom>
              <a:avLst/>
              <a:gdLst/>
              <a:ahLst/>
              <a:cxnLst/>
              <a:rect l="l" t="t" r="r" b="b"/>
              <a:pathLst>
                <a:path w="1898829" h="1684247">
                  <a:moveTo>
                    <a:pt x="0" y="0"/>
                  </a:moveTo>
                  <a:lnTo>
                    <a:pt x="1898829" y="0"/>
                  </a:lnTo>
                  <a:lnTo>
                    <a:pt x="1898829" y="1684247"/>
                  </a:lnTo>
                  <a:lnTo>
                    <a:pt x="0" y="1684247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TextBox 23"/>
            <p:cNvSpPr txBox="1"/>
            <p:nvPr/>
          </p:nvSpPr>
          <p:spPr>
            <a:xfrm>
              <a:off x="0" y="-38100"/>
              <a:ext cx="1898829" cy="1722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24" name="Group 24"/>
          <p:cNvGrpSpPr/>
          <p:nvPr/>
        </p:nvGrpSpPr>
        <p:grpSpPr>
          <a:xfrm>
            <a:off x="9940246" y="2324294"/>
            <a:ext cx="7319054" cy="6394876"/>
            <a:chOff x="0" y="0"/>
            <a:chExt cx="1927652" cy="1684247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1927652" cy="1684247"/>
            </a:xfrm>
            <a:custGeom>
              <a:avLst/>
              <a:gdLst/>
              <a:ahLst/>
              <a:cxnLst/>
              <a:rect l="l" t="t" r="r" b="b"/>
              <a:pathLst>
                <a:path w="1927652" h="1684247">
                  <a:moveTo>
                    <a:pt x="0" y="0"/>
                  </a:moveTo>
                  <a:lnTo>
                    <a:pt x="1927652" y="0"/>
                  </a:lnTo>
                  <a:lnTo>
                    <a:pt x="1927652" y="1684247"/>
                  </a:lnTo>
                  <a:lnTo>
                    <a:pt x="0" y="1684247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38100"/>
              <a:ext cx="1927652" cy="1722347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0012000" y="2953272"/>
            <a:ext cx="7175546" cy="39241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  <a:spcBef>
                <a:spcPct val="0"/>
              </a:spcBef>
            </a:pPr>
            <a:r>
              <a:rPr lang="en-US" sz="3099" dirty="0">
                <a:solidFill>
                  <a:srgbClr val="FFFFFF"/>
                </a:solidFill>
                <a:latin typeface="Glacial Indifference Bold"/>
              </a:rPr>
              <a:t>P</a:t>
            </a:r>
            <a:r>
              <a:rPr lang="en-US" sz="3099" u="none" strike="noStrike" dirty="0">
                <a:solidFill>
                  <a:srgbClr val="FFFFFF"/>
                </a:solidFill>
                <a:latin typeface="Glacial Indifference Bold"/>
              </a:rPr>
              <a:t>our les </a:t>
            </a:r>
            <a:r>
              <a:rPr lang="en-US" sz="3099" u="none" strike="noStrike" dirty="0" err="1">
                <a:solidFill>
                  <a:srgbClr val="FFFFFF"/>
                </a:solidFill>
                <a:latin typeface="Glacial Indifference Bold"/>
              </a:rPr>
              <a:t>entreprises</a:t>
            </a:r>
            <a:r>
              <a:rPr lang="en-US" sz="3099" u="none" strike="noStrike" dirty="0">
                <a:solidFill>
                  <a:srgbClr val="FFFFFF"/>
                </a:solidFill>
                <a:latin typeface="Glacial Indifference Bold"/>
              </a:rPr>
              <a:t> de Maine et Loire :</a:t>
            </a:r>
          </a:p>
          <a:p>
            <a:pPr marL="0" lvl="0" indent="0" algn="just">
              <a:lnSpc>
                <a:spcPts val="3373"/>
              </a:lnSpc>
              <a:spcBef>
                <a:spcPct val="0"/>
              </a:spcBef>
            </a:pPr>
            <a:endParaRPr lang="en-US" sz="3099" u="none" strike="noStrike" dirty="0">
              <a:solidFill>
                <a:srgbClr val="FFFFFF"/>
              </a:solidFill>
              <a:latin typeface="Glacial Indifference Bold"/>
            </a:endParaRPr>
          </a:p>
          <a:p>
            <a:pPr marL="520318" lvl="1" indent="-260159" algn="just">
              <a:lnSpc>
                <a:spcPts val="3373"/>
              </a:lnSpc>
              <a:buFont typeface="Arial"/>
              <a:buChar char="•"/>
            </a:pP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1° : Court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terme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: Le vide de four,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une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offre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supplémentaire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de service</a:t>
            </a:r>
          </a:p>
          <a:p>
            <a:pPr marL="520318" lvl="1" indent="-260159" algn="just">
              <a:lnSpc>
                <a:spcPts val="3373"/>
              </a:lnSpc>
              <a:buFont typeface="Arial"/>
              <a:buChar char="•"/>
            </a:pP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2° :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Moyen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terme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: Un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investissement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de 145 à 150M€ pour 2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années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de travaux</a:t>
            </a:r>
          </a:p>
          <a:p>
            <a:pPr marL="520318" lvl="1" indent="-260159" algn="just">
              <a:lnSpc>
                <a:spcPts val="3373"/>
              </a:lnSpc>
              <a:buFont typeface="Arial"/>
              <a:buChar char="•"/>
            </a:pP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3° : Long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terme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: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L’énergie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, un levier pour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investir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sur le </a:t>
            </a:r>
            <a:r>
              <a:rPr lang="en-US" sz="2409" u="none" strike="noStrike" dirty="0" err="1">
                <a:solidFill>
                  <a:srgbClr val="FFFFFF"/>
                </a:solidFill>
                <a:latin typeface="Glacial Indifference"/>
                <a:ea typeface="Glacial Indifference"/>
              </a:rPr>
              <a:t>territoire</a:t>
            </a:r>
            <a:r>
              <a:rPr lang="en-US" sz="2409" u="none" strike="noStrike" dirty="0">
                <a:solidFill>
                  <a:srgbClr val="FFFFFF"/>
                </a:solidFill>
                <a:latin typeface="Glacial Indifference"/>
                <a:ea typeface="Glacial Indifference"/>
              </a:rPr>
              <a:t> (cf. ECOcir)</a:t>
            </a:r>
          </a:p>
          <a:p>
            <a:pPr marL="0" lvl="0" indent="0" algn="ctr">
              <a:lnSpc>
                <a:spcPts val="2519"/>
              </a:lnSpc>
              <a:spcBef>
                <a:spcPct val="0"/>
              </a:spcBef>
            </a:pPr>
            <a:endParaRPr lang="en-US" sz="2409" u="none" strike="noStrike" dirty="0">
              <a:solidFill>
                <a:srgbClr val="FFFFFF"/>
              </a:solidFill>
              <a:latin typeface="Glacial Indifference"/>
              <a:ea typeface="Glacial Indifference"/>
            </a:endParaRPr>
          </a:p>
        </p:txBody>
      </p:sp>
      <p:sp>
        <p:nvSpPr>
          <p:cNvPr id="28" name="TextBox 28"/>
          <p:cNvSpPr txBox="1"/>
          <p:nvPr/>
        </p:nvSpPr>
        <p:spPr>
          <a:xfrm>
            <a:off x="1028700" y="2857515"/>
            <a:ext cx="7053833" cy="4783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39"/>
              </a:lnSpc>
              <a:spcBef>
                <a:spcPct val="0"/>
              </a:spcBef>
            </a:pPr>
            <a:r>
              <a:rPr lang="en-US" sz="3099" u="none" strike="noStrike">
                <a:solidFill>
                  <a:srgbClr val="FFFFFF"/>
                </a:solidFill>
                <a:latin typeface="Glacial Indifference Bold"/>
              </a:rPr>
              <a:t>Pour les Collectivités du Territoire :</a:t>
            </a:r>
          </a:p>
          <a:p>
            <a:pPr marL="0" lvl="0" indent="0" algn="just">
              <a:lnSpc>
                <a:spcPts val="3368"/>
              </a:lnSpc>
              <a:spcBef>
                <a:spcPct val="0"/>
              </a:spcBef>
            </a:pPr>
            <a:endParaRPr lang="en-US" sz="3099" u="none" strike="noStrike">
              <a:solidFill>
                <a:srgbClr val="FFFFFF"/>
              </a:solidFill>
              <a:latin typeface="Glacial Indifference Bold"/>
            </a:endParaRPr>
          </a:p>
          <a:p>
            <a:pPr marL="519528" lvl="1" indent="-259764" algn="just">
              <a:lnSpc>
                <a:spcPts val="3368"/>
              </a:lnSpc>
              <a:buFont typeface="Arial"/>
              <a:buChar char="•"/>
            </a:pPr>
            <a:r>
              <a:rPr lang="en-US" sz="2406" u="none" strike="noStrike">
                <a:solidFill>
                  <a:srgbClr val="FFFFFF"/>
                </a:solidFill>
                <a:latin typeface="Glacial Indifference"/>
                <a:ea typeface="Glacial Indifference"/>
              </a:rPr>
              <a:t>1° : Maîtrise des coûts sur le long terme </a:t>
            </a:r>
          </a:p>
          <a:p>
            <a:pPr marL="519528" lvl="1" indent="-259764" algn="just">
              <a:lnSpc>
                <a:spcPts val="3368"/>
              </a:lnSpc>
              <a:buFont typeface="Arial"/>
              <a:buChar char="•"/>
            </a:pPr>
            <a:r>
              <a:rPr lang="en-US" sz="2406" u="none" strike="noStrike">
                <a:solidFill>
                  <a:srgbClr val="FFFFFF"/>
                </a:solidFill>
                <a:latin typeface="Glacial Indifference"/>
                <a:ea typeface="Glacial Indifference"/>
              </a:rPr>
              <a:t>2° : Augmenter la Production d’Énergie sur son territoire, et accélérer l’émergence de nouveaux projets économiques</a:t>
            </a:r>
          </a:p>
          <a:p>
            <a:pPr marL="519528" lvl="1" indent="-259764" algn="just">
              <a:lnSpc>
                <a:spcPts val="3368"/>
              </a:lnSpc>
              <a:buFont typeface="Arial"/>
              <a:buChar char="•"/>
            </a:pPr>
            <a:r>
              <a:rPr lang="en-US" sz="2406" u="none" strike="noStrike">
                <a:solidFill>
                  <a:srgbClr val="FFFFFF"/>
                </a:solidFill>
                <a:latin typeface="Glacial Indifference"/>
                <a:ea typeface="Glacial Indifference"/>
              </a:rPr>
              <a:t>3° : Maîtriser la Filière de Valorisation dans son intégralité</a:t>
            </a:r>
          </a:p>
          <a:p>
            <a:pPr marL="519528" lvl="1" indent="-259764" algn="just">
              <a:lnSpc>
                <a:spcPts val="3368"/>
              </a:lnSpc>
              <a:buFont typeface="Arial"/>
              <a:buChar char="•"/>
            </a:pPr>
            <a:r>
              <a:rPr lang="en-US" sz="2406" u="none" strike="noStrike">
                <a:solidFill>
                  <a:srgbClr val="FFFFFF"/>
                </a:solidFill>
                <a:latin typeface="Glacial Indifference"/>
                <a:ea typeface="Glacial Indifference"/>
              </a:rPr>
              <a:t>4° : Deux ans de travaux, via un investissement important</a:t>
            </a:r>
          </a:p>
          <a:p>
            <a:pPr marL="519528" lvl="1" indent="-259764" algn="just">
              <a:lnSpc>
                <a:spcPts val="3368"/>
              </a:lnSpc>
              <a:buFont typeface="Arial"/>
              <a:buChar char="•"/>
            </a:pPr>
            <a:r>
              <a:rPr lang="en-US" sz="2406" u="none" strike="noStrike">
                <a:solidFill>
                  <a:srgbClr val="FFFFFF"/>
                </a:solidFill>
                <a:latin typeface="Glacial Indifference"/>
                <a:ea typeface="Glacial Indifference"/>
              </a:rPr>
              <a:t>5° : Solidarité territoriale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EA7679B-AF88-C97E-03E0-CDAEED2E1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4D079AD9-315A-867B-1FDF-572C652199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CB404983-0312-A75B-A2FC-B30354C5F4E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5316200" cy="11434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93995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9680054" y="1328865"/>
            <a:ext cx="6261666" cy="1849746"/>
            <a:chOff x="0" y="0"/>
            <a:chExt cx="8348888" cy="2466327"/>
          </a:xfrm>
        </p:grpSpPr>
        <p:grpSp>
          <p:nvGrpSpPr>
            <p:cNvPr id="3" name="Group 3"/>
            <p:cNvGrpSpPr/>
            <p:nvPr/>
          </p:nvGrpSpPr>
          <p:grpSpPr>
            <a:xfrm>
              <a:off x="241374" y="0"/>
              <a:ext cx="7946244" cy="2466327"/>
              <a:chOff x="0" y="0"/>
              <a:chExt cx="1569629" cy="487176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1569629" cy="487176"/>
              </a:xfrm>
              <a:custGeom>
                <a:avLst/>
                <a:gdLst/>
                <a:ahLst/>
                <a:cxnLst/>
                <a:rect l="l" t="t" r="r" b="b"/>
                <a:pathLst>
                  <a:path w="1569629" h="487176">
                    <a:moveTo>
                      <a:pt x="61055" y="0"/>
                    </a:moveTo>
                    <a:lnTo>
                      <a:pt x="1508573" y="0"/>
                    </a:lnTo>
                    <a:cubicBezTo>
                      <a:pt x="1524766" y="0"/>
                      <a:pt x="1540296" y="6433"/>
                      <a:pt x="1551746" y="17883"/>
                    </a:cubicBezTo>
                    <a:cubicBezTo>
                      <a:pt x="1563196" y="29333"/>
                      <a:pt x="1569629" y="44862"/>
                      <a:pt x="1569629" y="61055"/>
                    </a:cubicBezTo>
                    <a:lnTo>
                      <a:pt x="1569629" y="426121"/>
                    </a:lnTo>
                    <a:cubicBezTo>
                      <a:pt x="1569629" y="442313"/>
                      <a:pt x="1563196" y="457843"/>
                      <a:pt x="1551746" y="469293"/>
                    </a:cubicBezTo>
                    <a:cubicBezTo>
                      <a:pt x="1540296" y="480743"/>
                      <a:pt x="1524766" y="487176"/>
                      <a:pt x="1508573" y="487176"/>
                    </a:cubicBezTo>
                    <a:lnTo>
                      <a:pt x="61055" y="487176"/>
                    </a:lnTo>
                    <a:cubicBezTo>
                      <a:pt x="27335" y="487176"/>
                      <a:pt x="0" y="459840"/>
                      <a:pt x="0" y="426121"/>
                    </a:cubicBezTo>
                    <a:lnTo>
                      <a:pt x="0" y="61055"/>
                    </a:lnTo>
                    <a:cubicBezTo>
                      <a:pt x="0" y="44862"/>
                      <a:pt x="6433" y="29333"/>
                      <a:pt x="17883" y="17883"/>
                    </a:cubicBezTo>
                    <a:cubicBezTo>
                      <a:pt x="29333" y="6433"/>
                      <a:pt x="44862" y="0"/>
                      <a:pt x="61055" y="0"/>
                    </a:cubicBezTo>
                    <a:close/>
                  </a:path>
                </a:pathLst>
              </a:custGeom>
              <a:solidFill>
                <a:srgbClr val="7ED957">
                  <a:alpha val="74902"/>
                </a:srgbClr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1569629" cy="525276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6" name="TextBox 6"/>
            <p:cNvSpPr txBox="1"/>
            <p:nvPr/>
          </p:nvSpPr>
          <p:spPr>
            <a:xfrm>
              <a:off x="0" y="117707"/>
              <a:ext cx="8348888" cy="23486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>
                  <a:solidFill>
                    <a:srgbClr val="000000"/>
                  </a:solidFill>
                  <a:latin typeface="Glacial Indifference Bold"/>
                </a:rPr>
                <a:t>P</a:t>
              </a:r>
              <a:r>
                <a:rPr lang="en-US" sz="2557" u="none" strike="noStrike">
                  <a:solidFill>
                    <a:srgbClr val="000000"/>
                  </a:solidFill>
                  <a:latin typeface="Glacial Indifference Bold"/>
                </a:rPr>
                <a:t>ortes Ouvertes de l’UVE Salamandre</a:t>
              </a:r>
            </a:p>
            <a:p>
              <a:pPr marL="0" lvl="0" indent="0"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 u="none" strike="noStrike">
                  <a:solidFill>
                    <a:srgbClr val="000000"/>
                  </a:solidFill>
                  <a:latin typeface="Glacial Indifference"/>
                </a:rPr>
                <a:t>Mercredi 22 mai : 17h30-20h</a:t>
              </a:r>
            </a:p>
            <a:p>
              <a:pPr marL="0" lvl="0" indent="0"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 u="none" strike="noStrike">
                  <a:solidFill>
                    <a:srgbClr val="000000"/>
                  </a:solidFill>
                  <a:latin typeface="Glacial Indifference"/>
                </a:rPr>
                <a:t>Samedi 1er juin : 9h30-12h30</a:t>
              </a:r>
            </a:p>
            <a:p>
              <a:pPr marL="0" lvl="0" indent="0"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 u="none" strike="noStrike">
                  <a:solidFill>
                    <a:srgbClr val="000000"/>
                  </a:solidFill>
                  <a:latin typeface="Glacial Indifference"/>
                </a:rPr>
                <a:t>Samedi 8 juin : 9h30-12h30</a:t>
              </a:r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591396" y="1385114"/>
            <a:ext cx="7162317" cy="11098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059"/>
              </a:lnSpc>
              <a:spcBef>
                <a:spcPct val="0"/>
              </a:spcBef>
            </a:pPr>
            <a:r>
              <a:rPr lang="en-US" sz="6470">
                <a:solidFill>
                  <a:srgbClr val="008339"/>
                </a:solidFill>
                <a:latin typeface="Glacial Indifference Bold"/>
              </a:rPr>
              <a:t>CONCERTATION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556752" y="2428317"/>
            <a:ext cx="5231606" cy="341349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529"/>
              </a:lnSpc>
            </a:pPr>
            <a:r>
              <a:rPr lang="en-US" sz="3235">
                <a:solidFill>
                  <a:srgbClr val="008339"/>
                </a:solidFill>
                <a:latin typeface="Glacial Indifference Bold"/>
              </a:rPr>
              <a:t>Préalable</a:t>
            </a:r>
          </a:p>
          <a:p>
            <a:pPr algn="ctr">
              <a:lnSpc>
                <a:spcPts val="4529"/>
              </a:lnSpc>
            </a:pPr>
            <a:endParaRPr lang="en-US" sz="3235">
              <a:solidFill>
                <a:srgbClr val="008339"/>
              </a:solidFill>
              <a:latin typeface="Glacial Indifference Bold"/>
            </a:endParaRPr>
          </a:p>
          <a:p>
            <a:pPr algn="ctr">
              <a:lnSpc>
                <a:spcPts val="4529"/>
              </a:lnSpc>
            </a:pPr>
            <a:r>
              <a:rPr lang="en-US" sz="3235">
                <a:solidFill>
                  <a:srgbClr val="008339"/>
                </a:solidFill>
                <a:latin typeface="Glacial Indifference Bold"/>
              </a:rPr>
              <a:t>du</a:t>
            </a:r>
          </a:p>
          <a:p>
            <a:pPr marL="0" lvl="0" indent="0" algn="ctr">
              <a:lnSpc>
                <a:spcPts val="4529"/>
              </a:lnSpc>
              <a:spcBef>
                <a:spcPct val="0"/>
              </a:spcBef>
            </a:pPr>
            <a:r>
              <a:rPr lang="en-US" sz="3235" u="none" strike="noStrike">
                <a:solidFill>
                  <a:srgbClr val="008339"/>
                </a:solidFill>
                <a:latin typeface="Glacial Indifference Bold"/>
              </a:rPr>
              <a:t>14 MAI 2024</a:t>
            </a:r>
          </a:p>
          <a:p>
            <a:pPr marL="0" lvl="0" indent="0" algn="ctr">
              <a:lnSpc>
                <a:spcPts val="4529"/>
              </a:lnSpc>
              <a:spcBef>
                <a:spcPct val="0"/>
              </a:spcBef>
            </a:pPr>
            <a:r>
              <a:rPr lang="en-US" sz="3235" u="none" strike="noStrike">
                <a:solidFill>
                  <a:srgbClr val="008339"/>
                </a:solidFill>
                <a:latin typeface="Glacial Indifference Bold"/>
              </a:rPr>
              <a:t>au</a:t>
            </a:r>
          </a:p>
          <a:p>
            <a:pPr marL="0" lvl="0" indent="0" algn="ctr">
              <a:lnSpc>
                <a:spcPts val="4529"/>
              </a:lnSpc>
              <a:spcBef>
                <a:spcPct val="0"/>
              </a:spcBef>
            </a:pPr>
            <a:r>
              <a:rPr lang="en-US" sz="3235" u="none" strike="noStrike">
                <a:solidFill>
                  <a:srgbClr val="008339"/>
                </a:solidFill>
                <a:latin typeface="Glacial Indifference Bold"/>
              </a:rPr>
              <a:t>14 JUIN 2024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32620" y="6419261"/>
            <a:ext cx="6479869" cy="2159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20"/>
              </a:lnSpc>
            </a:pPr>
            <a:r>
              <a:rPr lang="en-US" sz="3085">
                <a:solidFill>
                  <a:srgbClr val="000000"/>
                </a:solidFill>
                <a:latin typeface="Glacial Indifference"/>
              </a:rPr>
              <a:t>PHASE</a:t>
            </a:r>
          </a:p>
          <a:p>
            <a:pPr algn="ctr">
              <a:lnSpc>
                <a:spcPts val="4320"/>
              </a:lnSpc>
            </a:pPr>
            <a:r>
              <a:rPr lang="en-US" sz="3085">
                <a:solidFill>
                  <a:srgbClr val="000000"/>
                </a:solidFill>
                <a:latin typeface="Glacial Indifference"/>
              </a:rPr>
              <a:t> D’INFORMATION et D’EXPRESSION, </a:t>
            </a:r>
          </a:p>
          <a:p>
            <a:pPr algn="ctr">
              <a:lnSpc>
                <a:spcPts val="4320"/>
              </a:lnSpc>
            </a:pPr>
            <a:r>
              <a:rPr lang="en-US" sz="3085">
                <a:solidFill>
                  <a:srgbClr val="000000"/>
                </a:solidFill>
                <a:latin typeface="Glacial Indifference"/>
              </a:rPr>
              <a:t> SUGGESTIONS, AVIS, REMARQUES</a:t>
            </a:r>
          </a:p>
          <a:p>
            <a:pPr algn="ctr">
              <a:lnSpc>
                <a:spcPts val="4320"/>
              </a:lnSpc>
              <a:spcBef>
                <a:spcPct val="0"/>
              </a:spcBef>
            </a:pPr>
            <a:r>
              <a:rPr lang="en-US" sz="3085">
                <a:solidFill>
                  <a:srgbClr val="000000"/>
                </a:solidFill>
                <a:latin typeface="Glacial Indifference"/>
              </a:rPr>
              <a:t>Avant la procédure</a:t>
            </a:r>
          </a:p>
        </p:txBody>
      </p:sp>
      <p:grpSp>
        <p:nvGrpSpPr>
          <p:cNvPr id="10" name="Group 10"/>
          <p:cNvGrpSpPr/>
          <p:nvPr/>
        </p:nvGrpSpPr>
        <p:grpSpPr>
          <a:xfrm>
            <a:off x="8362475" y="5904755"/>
            <a:ext cx="8896825" cy="1627841"/>
            <a:chOff x="0" y="0"/>
            <a:chExt cx="11862434" cy="2170454"/>
          </a:xfrm>
        </p:grpSpPr>
        <p:grpSp>
          <p:nvGrpSpPr>
            <p:cNvPr id="11" name="Group 11"/>
            <p:cNvGrpSpPr/>
            <p:nvPr/>
          </p:nvGrpSpPr>
          <p:grpSpPr>
            <a:xfrm>
              <a:off x="0" y="0"/>
              <a:ext cx="11862434" cy="2170454"/>
              <a:chOff x="0" y="0"/>
              <a:chExt cx="2343197" cy="428732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2343197" cy="428732"/>
              </a:xfrm>
              <a:custGeom>
                <a:avLst/>
                <a:gdLst/>
                <a:ahLst/>
                <a:cxnLst/>
                <a:rect l="l" t="t" r="r" b="b"/>
                <a:pathLst>
                  <a:path w="2343197" h="428732">
                    <a:moveTo>
                      <a:pt x="40899" y="0"/>
                    </a:moveTo>
                    <a:lnTo>
                      <a:pt x="2302298" y="0"/>
                    </a:lnTo>
                    <a:cubicBezTo>
                      <a:pt x="2313145" y="0"/>
                      <a:pt x="2323548" y="4309"/>
                      <a:pt x="2331218" y="11979"/>
                    </a:cubicBezTo>
                    <a:cubicBezTo>
                      <a:pt x="2338888" y="19649"/>
                      <a:pt x="2343197" y="30052"/>
                      <a:pt x="2343197" y="40899"/>
                    </a:cubicBezTo>
                    <a:lnTo>
                      <a:pt x="2343197" y="387833"/>
                    </a:lnTo>
                    <a:cubicBezTo>
                      <a:pt x="2343197" y="410421"/>
                      <a:pt x="2324886" y="428732"/>
                      <a:pt x="2302298" y="428732"/>
                    </a:cubicBezTo>
                    <a:lnTo>
                      <a:pt x="40899" y="428732"/>
                    </a:lnTo>
                    <a:cubicBezTo>
                      <a:pt x="18311" y="428732"/>
                      <a:pt x="0" y="410421"/>
                      <a:pt x="0" y="387833"/>
                    </a:cubicBezTo>
                    <a:lnTo>
                      <a:pt x="0" y="40899"/>
                    </a:lnTo>
                    <a:cubicBezTo>
                      <a:pt x="0" y="18311"/>
                      <a:pt x="18311" y="0"/>
                      <a:pt x="40899" y="0"/>
                    </a:cubicBezTo>
                    <a:close/>
                  </a:path>
                </a:pathLst>
              </a:custGeom>
              <a:solidFill>
                <a:srgbClr val="7ED957">
                  <a:alpha val="74902"/>
                </a:srgbClr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0" y="-38100"/>
                <a:ext cx="2343197" cy="466832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14" name="TextBox 14"/>
            <p:cNvSpPr txBox="1"/>
            <p:nvPr/>
          </p:nvSpPr>
          <p:spPr>
            <a:xfrm>
              <a:off x="273112" y="160190"/>
              <a:ext cx="11316708" cy="17517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>
                  <a:solidFill>
                    <a:srgbClr val="000000"/>
                  </a:solidFill>
                  <a:latin typeface="Glacial Indifference Bold"/>
                </a:rPr>
                <a:t>Registres de concertation</a:t>
              </a:r>
              <a:r>
                <a:rPr lang="en-US" sz="2557">
                  <a:solidFill>
                    <a:srgbClr val="000000"/>
                  </a:solidFill>
                  <a:latin typeface="Glacial Indifference"/>
                </a:rPr>
                <a:t> disponibles dans les mairies de Lasse, Mouliherne, Noyant-Villages, Baugé-en-Anjou,</a:t>
              </a:r>
            </a:p>
            <a:p>
              <a:pPr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>
                  <a:solidFill>
                    <a:srgbClr val="000000"/>
                  </a:solidFill>
                  <a:latin typeface="Glacial Indifference"/>
                </a:rPr>
                <a:t>à l’UVE Salamandre et au siège des partenaires du GAC</a:t>
              </a:r>
            </a:p>
          </p:txBody>
        </p:sp>
      </p:grpSp>
      <p:grpSp>
        <p:nvGrpSpPr>
          <p:cNvPr id="15" name="Group 15"/>
          <p:cNvGrpSpPr/>
          <p:nvPr/>
        </p:nvGrpSpPr>
        <p:grpSpPr>
          <a:xfrm>
            <a:off x="9105664" y="250070"/>
            <a:ext cx="7410447" cy="930909"/>
            <a:chOff x="0" y="0"/>
            <a:chExt cx="9880596" cy="1241212"/>
          </a:xfrm>
        </p:grpSpPr>
        <p:grpSp>
          <p:nvGrpSpPr>
            <p:cNvPr id="16" name="Group 16"/>
            <p:cNvGrpSpPr/>
            <p:nvPr/>
          </p:nvGrpSpPr>
          <p:grpSpPr>
            <a:xfrm>
              <a:off x="0" y="0"/>
              <a:ext cx="9880596" cy="1241212"/>
              <a:chOff x="0" y="0"/>
              <a:chExt cx="1951723" cy="245178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0" y="0"/>
                <a:ext cx="1951723" cy="245178"/>
              </a:xfrm>
              <a:custGeom>
                <a:avLst/>
                <a:gdLst/>
                <a:ahLst/>
                <a:cxnLst/>
                <a:rect l="l" t="t" r="r" b="b"/>
                <a:pathLst>
                  <a:path w="1951723" h="245178">
                    <a:moveTo>
                      <a:pt x="49102" y="0"/>
                    </a:moveTo>
                    <a:lnTo>
                      <a:pt x="1902620" y="0"/>
                    </a:lnTo>
                    <a:cubicBezTo>
                      <a:pt x="1915643" y="0"/>
                      <a:pt x="1928132" y="5173"/>
                      <a:pt x="1937341" y="14382"/>
                    </a:cubicBezTo>
                    <a:cubicBezTo>
                      <a:pt x="1946549" y="23590"/>
                      <a:pt x="1951723" y="36080"/>
                      <a:pt x="1951723" y="49102"/>
                    </a:cubicBezTo>
                    <a:lnTo>
                      <a:pt x="1951723" y="196075"/>
                    </a:lnTo>
                    <a:cubicBezTo>
                      <a:pt x="1951723" y="223194"/>
                      <a:pt x="1929739" y="245178"/>
                      <a:pt x="1902620" y="245178"/>
                    </a:cubicBezTo>
                    <a:lnTo>
                      <a:pt x="49102" y="245178"/>
                    </a:lnTo>
                    <a:cubicBezTo>
                      <a:pt x="36080" y="245178"/>
                      <a:pt x="23590" y="240004"/>
                      <a:pt x="14382" y="230796"/>
                    </a:cubicBezTo>
                    <a:cubicBezTo>
                      <a:pt x="5173" y="221587"/>
                      <a:pt x="0" y="209098"/>
                      <a:pt x="0" y="196075"/>
                    </a:cubicBezTo>
                    <a:lnTo>
                      <a:pt x="0" y="49102"/>
                    </a:lnTo>
                    <a:cubicBezTo>
                      <a:pt x="0" y="36080"/>
                      <a:pt x="5173" y="23590"/>
                      <a:pt x="14382" y="14382"/>
                    </a:cubicBezTo>
                    <a:cubicBezTo>
                      <a:pt x="23590" y="5173"/>
                      <a:pt x="36080" y="0"/>
                      <a:pt x="49102" y="0"/>
                    </a:cubicBezTo>
                    <a:close/>
                  </a:path>
                </a:pathLst>
              </a:custGeom>
              <a:solidFill>
                <a:srgbClr val="7ED957">
                  <a:alpha val="74902"/>
                </a:srgbClr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8" name="TextBox 18"/>
              <p:cNvSpPr txBox="1"/>
              <p:nvPr/>
            </p:nvSpPr>
            <p:spPr>
              <a:xfrm>
                <a:off x="0" y="-38100"/>
                <a:ext cx="1951723" cy="283278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19" name="TextBox 19"/>
            <p:cNvSpPr txBox="1"/>
            <p:nvPr/>
          </p:nvSpPr>
          <p:spPr>
            <a:xfrm>
              <a:off x="208760" y="307093"/>
              <a:ext cx="9671835" cy="5579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 u="none" strike="noStrike">
                  <a:solidFill>
                    <a:srgbClr val="000000"/>
                  </a:solidFill>
                  <a:latin typeface="Glacial Indifference Bold"/>
                </a:rPr>
                <a:t>Réunions publiques et réunions d’information</a:t>
              </a:r>
            </a:p>
          </p:txBody>
        </p:sp>
      </p:grpSp>
      <p:grpSp>
        <p:nvGrpSpPr>
          <p:cNvPr id="20" name="Group 20"/>
          <p:cNvGrpSpPr/>
          <p:nvPr/>
        </p:nvGrpSpPr>
        <p:grpSpPr>
          <a:xfrm>
            <a:off x="9754621" y="7684995"/>
            <a:ext cx="6112532" cy="2351935"/>
            <a:chOff x="0" y="0"/>
            <a:chExt cx="1609885" cy="61944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1609885" cy="619440"/>
            </a:xfrm>
            <a:custGeom>
              <a:avLst/>
              <a:gdLst/>
              <a:ahLst/>
              <a:cxnLst/>
              <a:rect l="l" t="t" r="r" b="b"/>
              <a:pathLst>
                <a:path w="1609885" h="619440">
                  <a:moveTo>
                    <a:pt x="59529" y="0"/>
                  </a:moveTo>
                  <a:lnTo>
                    <a:pt x="1550356" y="0"/>
                  </a:lnTo>
                  <a:cubicBezTo>
                    <a:pt x="1566144" y="0"/>
                    <a:pt x="1581286" y="6272"/>
                    <a:pt x="1592450" y="17436"/>
                  </a:cubicBezTo>
                  <a:cubicBezTo>
                    <a:pt x="1603613" y="28599"/>
                    <a:pt x="1609885" y="43741"/>
                    <a:pt x="1609885" y="59529"/>
                  </a:cubicBezTo>
                  <a:lnTo>
                    <a:pt x="1609885" y="559911"/>
                  </a:lnTo>
                  <a:cubicBezTo>
                    <a:pt x="1609885" y="575699"/>
                    <a:pt x="1603613" y="590840"/>
                    <a:pt x="1592450" y="602004"/>
                  </a:cubicBezTo>
                  <a:cubicBezTo>
                    <a:pt x="1581286" y="613168"/>
                    <a:pt x="1566144" y="619440"/>
                    <a:pt x="1550356" y="619440"/>
                  </a:cubicBezTo>
                  <a:lnTo>
                    <a:pt x="59529" y="619440"/>
                  </a:lnTo>
                  <a:cubicBezTo>
                    <a:pt x="43741" y="619440"/>
                    <a:pt x="28599" y="613168"/>
                    <a:pt x="17436" y="602004"/>
                  </a:cubicBezTo>
                  <a:cubicBezTo>
                    <a:pt x="6272" y="590840"/>
                    <a:pt x="0" y="575699"/>
                    <a:pt x="0" y="559911"/>
                  </a:cubicBezTo>
                  <a:lnTo>
                    <a:pt x="0" y="59529"/>
                  </a:lnTo>
                  <a:cubicBezTo>
                    <a:pt x="0" y="43741"/>
                    <a:pt x="6272" y="28599"/>
                    <a:pt x="17436" y="17436"/>
                  </a:cubicBezTo>
                  <a:cubicBezTo>
                    <a:pt x="28599" y="6272"/>
                    <a:pt x="43741" y="0"/>
                    <a:pt x="59529" y="0"/>
                  </a:cubicBezTo>
                  <a:close/>
                </a:path>
              </a:pathLst>
            </a:custGeom>
            <a:solidFill>
              <a:srgbClr val="7ED957">
                <a:alpha val="74902"/>
              </a:srgbClr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0" y="-38100"/>
              <a:ext cx="1609885" cy="6575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3" name="TextBox 23"/>
          <p:cNvSpPr txBox="1"/>
          <p:nvPr/>
        </p:nvSpPr>
        <p:spPr>
          <a:xfrm>
            <a:off x="9932035" y="7806027"/>
            <a:ext cx="5757704" cy="22210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Glacial Indifference Bold"/>
              </a:rPr>
              <a:t>Sites internet des partenaires du GAC</a:t>
            </a:r>
          </a:p>
          <a:p>
            <a:pPr algn="ctr"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Glacial Indifference"/>
              </a:rPr>
              <a:t>www.sivert.fr</a:t>
            </a:r>
          </a:p>
          <a:p>
            <a:pPr algn="ctr"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Glacial Indifference"/>
              </a:rPr>
              <a:t>www.angersloiremetropole.fr</a:t>
            </a:r>
          </a:p>
          <a:p>
            <a:pPr algn="ctr">
              <a:lnSpc>
                <a:spcPts val="3580"/>
              </a:lnSpc>
            </a:pPr>
            <a:r>
              <a:rPr lang="en-US" sz="2557">
                <a:solidFill>
                  <a:srgbClr val="000000"/>
                </a:solidFill>
                <a:latin typeface="Glacial Indifference"/>
              </a:rPr>
              <a:t>www.tours-metropole.fr</a:t>
            </a:r>
          </a:p>
          <a:p>
            <a:pPr marL="0" lvl="0" indent="0" algn="ctr">
              <a:lnSpc>
                <a:spcPts val="3580"/>
              </a:lnSpc>
              <a:spcBef>
                <a:spcPct val="0"/>
              </a:spcBef>
            </a:pPr>
            <a:r>
              <a:rPr lang="en-US" sz="2557">
                <a:solidFill>
                  <a:srgbClr val="000000"/>
                </a:solidFill>
                <a:latin typeface="Glacial Indifference"/>
              </a:rPr>
              <a:t>www.payssabolien.fr</a:t>
            </a:r>
          </a:p>
        </p:txBody>
      </p:sp>
      <p:grpSp>
        <p:nvGrpSpPr>
          <p:cNvPr id="24" name="Group 24"/>
          <p:cNvGrpSpPr/>
          <p:nvPr/>
        </p:nvGrpSpPr>
        <p:grpSpPr>
          <a:xfrm>
            <a:off x="9680054" y="3331010"/>
            <a:ext cx="6261666" cy="2421345"/>
            <a:chOff x="0" y="0"/>
            <a:chExt cx="8348888" cy="3228460"/>
          </a:xfrm>
        </p:grpSpPr>
        <p:grpSp>
          <p:nvGrpSpPr>
            <p:cNvPr id="25" name="Group 25"/>
            <p:cNvGrpSpPr/>
            <p:nvPr/>
          </p:nvGrpSpPr>
          <p:grpSpPr>
            <a:xfrm>
              <a:off x="241374" y="0"/>
              <a:ext cx="7946244" cy="3228460"/>
              <a:chOff x="0" y="0"/>
              <a:chExt cx="1569629" cy="637720"/>
            </a:xfrm>
          </p:grpSpPr>
          <p:sp>
            <p:nvSpPr>
              <p:cNvPr id="26" name="Freeform 26"/>
              <p:cNvSpPr/>
              <p:nvPr/>
            </p:nvSpPr>
            <p:spPr>
              <a:xfrm>
                <a:off x="0" y="0"/>
                <a:ext cx="1569629" cy="637720"/>
              </a:xfrm>
              <a:custGeom>
                <a:avLst/>
                <a:gdLst/>
                <a:ahLst/>
                <a:cxnLst/>
                <a:rect l="l" t="t" r="r" b="b"/>
                <a:pathLst>
                  <a:path w="1569629" h="637720">
                    <a:moveTo>
                      <a:pt x="61055" y="0"/>
                    </a:moveTo>
                    <a:lnTo>
                      <a:pt x="1508573" y="0"/>
                    </a:lnTo>
                    <a:cubicBezTo>
                      <a:pt x="1524766" y="0"/>
                      <a:pt x="1540296" y="6433"/>
                      <a:pt x="1551746" y="17883"/>
                    </a:cubicBezTo>
                    <a:cubicBezTo>
                      <a:pt x="1563196" y="29333"/>
                      <a:pt x="1569629" y="44862"/>
                      <a:pt x="1569629" y="61055"/>
                    </a:cubicBezTo>
                    <a:lnTo>
                      <a:pt x="1569629" y="576665"/>
                    </a:lnTo>
                    <a:cubicBezTo>
                      <a:pt x="1569629" y="592858"/>
                      <a:pt x="1563196" y="608388"/>
                      <a:pt x="1551746" y="619838"/>
                    </a:cubicBezTo>
                    <a:cubicBezTo>
                      <a:pt x="1540296" y="631288"/>
                      <a:pt x="1524766" y="637720"/>
                      <a:pt x="1508573" y="637720"/>
                    </a:cubicBezTo>
                    <a:lnTo>
                      <a:pt x="61055" y="637720"/>
                    </a:lnTo>
                    <a:cubicBezTo>
                      <a:pt x="44862" y="637720"/>
                      <a:pt x="29333" y="631288"/>
                      <a:pt x="17883" y="619838"/>
                    </a:cubicBezTo>
                    <a:cubicBezTo>
                      <a:pt x="6433" y="608388"/>
                      <a:pt x="0" y="592858"/>
                      <a:pt x="0" y="576665"/>
                    </a:cubicBezTo>
                    <a:lnTo>
                      <a:pt x="0" y="61055"/>
                    </a:lnTo>
                    <a:cubicBezTo>
                      <a:pt x="0" y="44862"/>
                      <a:pt x="6433" y="29333"/>
                      <a:pt x="17883" y="17883"/>
                    </a:cubicBezTo>
                    <a:cubicBezTo>
                      <a:pt x="29333" y="6433"/>
                      <a:pt x="44862" y="0"/>
                      <a:pt x="61055" y="0"/>
                    </a:cubicBezTo>
                    <a:close/>
                  </a:path>
                </a:pathLst>
              </a:custGeom>
              <a:solidFill>
                <a:srgbClr val="7ED957">
                  <a:alpha val="74902"/>
                </a:srgbClr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27" name="TextBox 27"/>
              <p:cNvSpPr txBox="1"/>
              <p:nvPr/>
            </p:nvSpPr>
            <p:spPr>
              <a:xfrm>
                <a:off x="0" y="-38100"/>
                <a:ext cx="1569629" cy="67582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28" name="TextBox 28"/>
            <p:cNvSpPr txBox="1"/>
            <p:nvPr/>
          </p:nvSpPr>
          <p:spPr>
            <a:xfrm>
              <a:off x="0" y="117707"/>
              <a:ext cx="8348888" cy="294552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580"/>
                </a:lnSpc>
              </a:pPr>
              <a:r>
                <a:rPr lang="en-US" sz="2557">
                  <a:solidFill>
                    <a:srgbClr val="000000"/>
                  </a:solidFill>
                  <a:latin typeface="Glacial Indifference Bold"/>
                </a:rPr>
                <a:t>Permanences en mairie</a:t>
              </a:r>
            </a:p>
            <a:p>
              <a:pPr algn="ctr">
                <a:lnSpc>
                  <a:spcPts val="3580"/>
                </a:lnSpc>
              </a:pPr>
              <a:r>
                <a:rPr lang="en-US" sz="2557">
                  <a:solidFill>
                    <a:srgbClr val="000000"/>
                  </a:solidFill>
                  <a:latin typeface="Glacial Indifference"/>
                </a:rPr>
                <a:t>Baugé-en-Anjou : 17 mai de 14h à 17h</a:t>
              </a:r>
            </a:p>
            <a:p>
              <a:pPr algn="ctr">
                <a:lnSpc>
                  <a:spcPts val="3580"/>
                </a:lnSpc>
              </a:pPr>
              <a:r>
                <a:rPr lang="en-US" sz="2557">
                  <a:solidFill>
                    <a:srgbClr val="000000"/>
                  </a:solidFill>
                  <a:latin typeface="Glacial Indifference"/>
                </a:rPr>
                <a:t>Lasse : 24 mai de 9h à 12h</a:t>
              </a:r>
            </a:p>
            <a:p>
              <a:pPr algn="ctr">
                <a:lnSpc>
                  <a:spcPts val="3580"/>
                </a:lnSpc>
              </a:pPr>
              <a:r>
                <a:rPr lang="en-US" sz="2557">
                  <a:solidFill>
                    <a:srgbClr val="000000"/>
                  </a:solidFill>
                  <a:latin typeface="Glacial Indifference"/>
                </a:rPr>
                <a:t>Mouliherne : 24 mai de 14h à 17h</a:t>
              </a:r>
            </a:p>
            <a:p>
              <a:pPr marL="0" lvl="0" indent="0" algn="ctr">
                <a:lnSpc>
                  <a:spcPts val="3580"/>
                </a:lnSpc>
                <a:spcBef>
                  <a:spcPct val="0"/>
                </a:spcBef>
              </a:pPr>
              <a:r>
                <a:rPr lang="en-US" sz="2557">
                  <a:solidFill>
                    <a:srgbClr val="000000"/>
                  </a:solidFill>
                  <a:latin typeface="Glacial Indifference"/>
                </a:rPr>
                <a:t>Noyant-Villages : 29 mai de 14h à 17h</a:t>
              </a:r>
            </a:p>
          </p:txBody>
        </p:sp>
      </p:grp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92652"/>
            <a:ext cx="17939665" cy="10101696"/>
            <a:chOff x="0" y="0"/>
            <a:chExt cx="23919554" cy="13468928"/>
          </a:xfrm>
        </p:grpSpPr>
        <p:grpSp>
          <p:nvGrpSpPr>
            <p:cNvPr id="3" name="Group 3"/>
            <p:cNvGrpSpPr/>
            <p:nvPr/>
          </p:nvGrpSpPr>
          <p:grpSpPr>
            <a:xfrm>
              <a:off x="0" y="0"/>
              <a:ext cx="23919554" cy="13468928"/>
              <a:chOff x="0" y="0"/>
              <a:chExt cx="4724850" cy="2660529"/>
            </a:xfrm>
          </p:grpSpPr>
          <p:sp>
            <p:nvSpPr>
              <p:cNvPr id="4" name="Freeform 4"/>
              <p:cNvSpPr/>
              <p:nvPr/>
            </p:nvSpPr>
            <p:spPr>
              <a:xfrm>
                <a:off x="0" y="0"/>
                <a:ext cx="4724850" cy="2660529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660529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660529"/>
                    </a:lnTo>
                    <a:lnTo>
                      <a:pt x="0" y="2660529"/>
                    </a:ln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000000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5" name="TextBox 5"/>
              <p:cNvSpPr txBox="1"/>
              <p:nvPr/>
            </p:nvSpPr>
            <p:spPr>
              <a:xfrm>
                <a:off x="0" y="-38100"/>
                <a:ext cx="4724850" cy="2698629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6" name="Group 6"/>
            <p:cNvGrpSpPr/>
            <p:nvPr/>
          </p:nvGrpSpPr>
          <p:grpSpPr>
            <a:xfrm>
              <a:off x="0" y="2001178"/>
              <a:ext cx="23919554" cy="11467750"/>
              <a:chOff x="0" y="0"/>
              <a:chExt cx="4724850" cy="2265235"/>
            </a:xfrm>
          </p:grpSpPr>
          <p:sp>
            <p:nvSpPr>
              <p:cNvPr id="7" name="Freeform 7"/>
              <p:cNvSpPr/>
              <p:nvPr/>
            </p:nvSpPr>
            <p:spPr>
              <a:xfrm>
                <a:off x="0" y="0"/>
                <a:ext cx="4724850" cy="2265235"/>
              </a:xfrm>
              <a:custGeom>
                <a:avLst/>
                <a:gdLst/>
                <a:ahLst/>
                <a:cxnLst/>
                <a:rect l="l" t="t" r="r" b="b"/>
                <a:pathLst>
                  <a:path w="4724850" h="2265235">
                    <a:moveTo>
                      <a:pt x="0" y="0"/>
                    </a:moveTo>
                    <a:lnTo>
                      <a:pt x="4724850" y="0"/>
                    </a:lnTo>
                    <a:lnTo>
                      <a:pt x="4724850" y="2265235"/>
                    </a:lnTo>
                    <a:lnTo>
                      <a:pt x="0" y="2265235"/>
                    </a:lnTo>
                    <a:close/>
                  </a:path>
                </a:pathLst>
              </a:custGeom>
              <a:solidFill>
                <a:srgbClr val="FDF7F0"/>
              </a:solidFill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8" name="TextBox 8"/>
              <p:cNvSpPr txBox="1"/>
              <p:nvPr/>
            </p:nvSpPr>
            <p:spPr>
              <a:xfrm>
                <a:off x="0" y="-38100"/>
                <a:ext cx="4724850" cy="2303335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sp>
          <p:nvSpPr>
            <p:cNvPr id="9" name="AutoShape 9"/>
            <p:cNvSpPr/>
            <p:nvPr/>
          </p:nvSpPr>
          <p:spPr>
            <a:xfrm>
              <a:off x="91197" y="1747178"/>
              <a:ext cx="10916278" cy="2540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AutoShape 10"/>
            <p:cNvSpPr/>
            <p:nvPr/>
          </p:nvSpPr>
          <p:spPr>
            <a:xfrm>
              <a:off x="12928667" y="1778928"/>
              <a:ext cx="10864440" cy="0"/>
            </a:xfrm>
            <a:prstGeom prst="line">
              <a:avLst/>
            </a:prstGeom>
            <a:ln w="12700" cap="flat">
              <a:solidFill>
                <a:srgbClr val="000000"/>
              </a:solidFill>
              <a:prstDash val="sysDot"/>
              <a:headEnd type="none" w="sm" len="sm"/>
              <a:tailEnd type="none" w="sm" len="sm"/>
            </a:ln>
          </p:spPr>
          <p:txBody>
            <a:bodyPr/>
            <a:lstStyle/>
            <a:p>
              <a:endParaRPr lang="fr-FR"/>
            </a:p>
          </p:txBody>
        </p:sp>
        <p:grpSp>
          <p:nvGrpSpPr>
            <p:cNvPr id="11" name="Group 11"/>
            <p:cNvGrpSpPr/>
            <p:nvPr/>
          </p:nvGrpSpPr>
          <p:grpSpPr>
            <a:xfrm>
              <a:off x="11405566" y="1248064"/>
              <a:ext cx="1108422" cy="1108422"/>
              <a:chOff x="0" y="0"/>
              <a:chExt cx="812800" cy="812800"/>
            </a:xfrm>
          </p:grpSpPr>
          <p:sp>
            <p:nvSpPr>
              <p:cNvPr id="12" name="Freeform 12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9525" cap="sq">
                <a:solidFill>
                  <a:srgbClr val="FFFFFF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3" name="TextBox 13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4" name="Group 14"/>
            <p:cNvGrpSpPr/>
            <p:nvPr/>
          </p:nvGrpSpPr>
          <p:grpSpPr>
            <a:xfrm>
              <a:off x="11585419" y="1404571"/>
              <a:ext cx="748716" cy="748716"/>
              <a:chOff x="0" y="0"/>
              <a:chExt cx="812800" cy="8128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6" name="TextBox 16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  <p:grpSp>
          <p:nvGrpSpPr>
            <p:cNvPr id="17" name="Group 17"/>
            <p:cNvGrpSpPr/>
            <p:nvPr/>
          </p:nvGrpSpPr>
          <p:grpSpPr>
            <a:xfrm>
              <a:off x="11650211" y="1469363"/>
              <a:ext cx="619131" cy="619131"/>
              <a:chOff x="0" y="0"/>
              <a:chExt cx="812800" cy="812800"/>
            </a:xfrm>
          </p:grpSpPr>
          <p:sp>
            <p:nvSpPr>
              <p:cNvPr id="18" name="Freeform 18"/>
              <p:cNvSpPr/>
              <p:nvPr/>
            </p:nvSpPr>
            <p:spPr>
              <a:xfrm>
                <a:off x="0" y="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406400" y="0"/>
                    </a:moveTo>
                    <a:cubicBezTo>
                      <a:pt x="181951" y="0"/>
                      <a:pt x="0" y="181951"/>
                      <a:pt x="0" y="406400"/>
                    </a:cubicBezTo>
                    <a:cubicBezTo>
                      <a:pt x="0" y="630849"/>
                      <a:pt x="181951" y="812800"/>
                      <a:pt x="406400" y="812800"/>
                    </a:cubicBezTo>
                    <a:cubicBezTo>
                      <a:pt x="630849" y="812800"/>
                      <a:pt x="812800" y="630849"/>
                      <a:pt x="812800" y="406400"/>
                    </a:cubicBezTo>
                    <a:cubicBezTo>
                      <a:pt x="812800" y="181951"/>
                      <a:pt x="630849" y="0"/>
                      <a:pt x="406400" y="0"/>
                    </a:cubicBezTo>
                    <a:close/>
                  </a:path>
                </a:pathLst>
              </a:custGeom>
              <a:solidFill>
                <a:srgbClr val="000000">
                  <a:alpha val="0"/>
                </a:srgbClr>
              </a:solidFill>
              <a:ln w="9525" cap="sq">
                <a:solidFill>
                  <a:srgbClr val="539A2B"/>
                </a:solidFill>
                <a:prstDash val="solid"/>
                <a:miter/>
              </a:ln>
            </p:spPr>
            <p:txBody>
              <a:bodyPr/>
              <a:lstStyle/>
              <a:p>
                <a:endParaRPr lang="fr-FR"/>
              </a:p>
            </p:txBody>
          </p:sp>
          <p:sp>
            <p:nvSpPr>
              <p:cNvPr id="19" name="TextBox 19"/>
              <p:cNvSpPr txBox="1"/>
              <p:nvPr/>
            </p:nvSpPr>
            <p:spPr>
              <a:xfrm>
                <a:off x="76200" y="38100"/>
                <a:ext cx="660400" cy="698500"/>
              </a:xfrm>
              <a:prstGeom prst="rect">
                <a:avLst/>
              </a:prstGeom>
            </p:spPr>
            <p:txBody>
              <a:bodyPr lIns="50800" tIns="50800" rIns="50800" bIns="50800" rtlCol="0" anchor="ctr"/>
              <a:lstStyle/>
              <a:p>
                <a:pPr algn="ctr">
                  <a:lnSpc>
                    <a:spcPts val="1906"/>
                  </a:lnSpc>
                </a:pPr>
                <a:endParaRPr/>
              </a:p>
            </p:txBody>
          </p:sp>
        </p:grpSp>
      </p:grpSp>
      <p:sp>
        <p:nvSpPr>
          <p:cNvPr id="20" name="TextBox 20"/>
          <p:cNvSpPr txBox="1"/>
          <p:nvPr/>
        </p:nvSpPr>
        <p:spPr>
          <a:xfrm>
            <a:off x="3831905" y="7548406"/>
            <a:ext cx="10624185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0000"/>
                </a:solidFill>
                <a:latin typeface="Glacial Indifference"/>
              </a:rPr>
              <a:t>DONT ENQUÊTE PUBLIQUE ET AUTORISATION D’EXPLOITATION EN 2026-2027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2296452" y="163588"/>
            <a:ext cx="13695096" cy="8651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>
                <a:solidFill>
                  <a:srgbClr val="008339"/>
                </a:solidFill>
                <a:latin typeface="Glacial Indifference Bold"/>
              </a:rPr>
              <a:t>ÉCHÉANCIER ET PLANNING </a:t>
            </a:r>
          </a:p>
        </p:txBody>
      </p:sp>
      <p:sp>
        <p:nvSpPr>
          <p:cNvPr id="22" name="TextBox 22"/>
          <p:cNvSpPr txBox="1"/>
          <p:nvPr/>
        </p:nvSpPr>
        <p:spPr>
          <a:xfrm>
            <a:off x="5976620" y="2026426"/>
            <a:ext cx="633476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8339"/>
                </a:solidFill>
                <a:latin typeface="Glacial Indifference Bold"/>
              </a:rPr>
              <a:t>14 MAI – 14 JUIN : </a:t>
            </a:r>
            <a:r>
              <a:rPr lang="en-US" sz="2499" u="none" strike="noStrike">
                <a:solidFill>
                  <a:srgbClr val="000000"/>
                </a:solidFill>
                <a:latin typeface="Glacial Indifference"/>
              </a:rPr>
              <a:t>CONCERTATION PRÉALABLE</a:t>
            </a:r>
          </a:p>
        </p:txBody>
      </p:sp>
      <p:sp>
        <p:nvSpPr>
          <p:cNvPr id="23" name="TextBox 23"/>
          <p:cNvSpPr txBox="1"/>
          <p:nvPr/>
        </p:nvSpPr>
        <p:spPr>
          <a:xfrm>
            <a:off x="5459571" y="2957342"/>
            <a:ext cx="7494429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1ER JUILLET 2024 :</a:t>
            </a:r>
            <a:r>
              <a:rPr lang="en-US" sz="2499" u="none" strike="noStrike" dirty="0">
                <a:solidFill>
                  <a:srgbClr val="000000"/>
                </a:solidFill>
                <a:latin typeface="Glacial Indifference"/>
              </a:rPr>
              <a:t> LANCEMENT DE L’A.O.  EUROPÉEN</a:t>
            </a:r>
          </a:p>
        </p:txBody>
      </p:sp>
      <p:sp>
        <p:nvSpPr>
          <p:cNvPr id="24" name="TextBox 24"/>
          <p:cNvSpPr txBox="1"/>
          <p:nvPr/>
        </p:nvSpPr>
        <p:spPr>
          <a:xfrm>
            <a:off x="5835015" y="3884443"/>
            <a:ext cx="661797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8339"/>
                </a:solidFill>
                <a:latin typeface="Glacial Indifference Bold"/>
              </a:rPr>
              <a:t>NOVEMBRE 2025 : </a:t>
            </a:r>
            <a:r>
              <a:rPr lang="en-US" sz="2499" u="none" strike="noStrike">
                <a:solidFill>
                  <a:srgbClr val="000000"/>
                </a:solidFill>
                <a:latin typeface="Glacial Indifference"/>
              </a:rPr>
              <a:t>CHOIX FUTUR DÉLÉGATAIRE </a:t>
            </a:r>
          </a:p>
        </p:txBody>
      </p:sp>
      <p:sp>
        <p:nvSpPr>
          <p:cNvPr id="25" name="TextBox 25"/>
          <p:cNvSpPr txBox="1"/>
          <p:nvPr/>
        </p:nvSpPr>
        <p:spPr>
          <a:xfrm>
            <a:off x="1071245" y="4811543"/>
            <a:ext cx="16145510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8339"/>
                </a:solidFill>
                <a:latin typeface="Glacial Indifference Bold"/>
              </a:rPr>
              <a:t>FIN 2025 : </a:t>
            </a:r>
            <a:r>
              <a:rPr lang="en-US" sz="2499" u="none" strike="noStrike">
                <a:solidFill>
                  <a:srgbClr val="000000"/>
                </a:solidFill>
                <a:latin typeface="Glacial Indifference"/>
              </a:rPr>
              <a:t>TUILAGE ET DÉBUT PROCÉDURES ADMINISTRATIVES DU DÉLÉGATAIRE POUR LA SECONDE LIGNE DE FOUR </a:t>
            </a:r>
          </a:p>
        </p:txBody>
      </p:sp>
      <p:sp>
        <p:nvSpPr>
          <p:cNvPr id="26" name="TextBox 26"/>
          <p:cNvSpPr txBox="1"/>
          <p:nvPr/>
        </p:nvSpPr>
        <p:spPr>
          <a:xfrm>
            <a:off x="4664151" y="5720480"/>
            <a:ext cx="8959691" cy="4167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1ER MARS 2026 :</a:t>
            </a:r>
            <a:r>
              <a:rPr lang="en-US" sz="2499" u="none" strike="noStrike" dirty="0">
                <a:solidFill>
                  <a:srgbClr val="000000"/>
                </a:solidFill>
                <a:latin typeface="Glacial Indifference"/>
              </a:rPr>
              <a:t> FIN DSP ACTUELLE ET DEBUT DE LA NOUVELLE</a:t>
            </a:r>
          </a:p>
        </p:txBody>
      </p:sp>
      <p:sp>
        <p:nvSpPr>
          <p:cNvPr id="28" name="TextBox 28"/>
          <p:cNvSpPr txBox="1"/>
          <p:nvPr/>
        </p:nvSpPr>
        <p:spPr>
          <a:xfrm>
            <a:off x="5098096" y="6895937"/>
            <a:ext cx="8091805" cy="42227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 dirty="0">
                <a:solidFill>
                  <a:srgbClr val="008339"/>
                </a:solidFill>
                <a:latin typeface="Glacial Indifference Bold"/>
              </a:rPr>
              <a:t>36 À 42 MOIS DE PROCÉDURES - CONSTRUCTION – MSI</a:t>
            </a: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306" name="Rectangle 2">
            <a:extLst>
              <a:ext uri="{FF2B5EF4-FFF2-40B4-BE49-F238E27FC236}">
                <a16:creationId xmlns:a16="http://schemas.microsoft.com/office/drawing/2014/main" id="{ED59E568-6EE1-B09B-EEBC-325D694D83C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fr-FR" sz="6000">
                <a:effectLst>
                  <a:outerShdw blurRad="38100" dist="38100" dir="2700000" algn="tl">
                    <a:srgbClr val="C0C0C0"/>
                  </a:outerShdw>
                </a:effectLst>
              </a:rPr>
              <a:t>Parlons-en ensemble</a:t>
            </a:r>
          </a:p>
        </p:txBody>
      </p:sp>
      <p:sp>
        <p:nvSpPr>
          <p:cNvPr id="98308" name="Line 4">
            <a:extLst>
              <a:ext uri="{FF2B5EF4-FFF2-40B4-BE49-F238E27FC236}">
                <a16:creationId xmlns:a16="http://schemas.microsoft.com/office/drawing/2014/main" id="{0AB1238B-85F0-D901-6B14-DC0183B2AE07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446045" y="4926807"/>
            <a:ext cx="538163" cy="1295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2700"/>
          </a:p>
        </p:txBody>
      </p:sp>
      <p:grpSp>
        <p:nvGrpSpPr>
          <p:cNvPr id="2" name="Group 5">
            <a:extLst>
              <a:ext uri="{FF2B5EF4-FFF2-40B4-BE49-F238E27FC236}">
                <a16:creationId xmlns:a16="http://schemas.microsoft.com/office/drawing/2014/main" id="{091AB8E8-4E42-1354-11F8-61D7A7BFB788}"/>
              </a:ext>
            </a:extLst>
          </p:cNvPr>
          <p:cNvGrpSpPr>
            <a:grpSpLocks/>
          </p:cNvGrpSpPr>
          <p:nvPr/>
        </p:nvGrpSpPr>
        <p:grpSpPr bwMode="auto">
          <a:xfrm>
            <a:off x="7958138" y="6438900"/>
            <a:ext cx="3457575" cy="2269332"/>
            <a:chOff x="1927" y="2931"/>
            <a:chExt cx="1452" cy="953"/>
          </a:xfrm>
        </p:grpSpPr>
        <p:sp>
          <p:nvSpPr>
            <p:cNvPr id="7187" name="Oval 6">
              <a:extLst>
                <a:ext uri="{FF2B5EF4-FFF2-40B4-BE49-F238E27FC236}">
                  <a16:creationId xmlns:a16="http://schemas.microsoft.com/office/drawing/2014/main" id="{8F75EF03-B72A-9AB4-B3DE-BFB83C68811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73" y="2976"/>
              <a:ext cx="1406" cy="908"/>
            </a:xfrm>
            <a:prstGeom prst="ellipse">
              <a:avLst/>
            </a:prstGeom>
            <a:solidFill>
              <a:srgbClr val="FF9966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360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188" name="Oval 7">
              <a:extLst>
                <a:ext uri="{FF2B5EF4-FFF2-40B4-BE49-F238E27FC236}">
                  <a16:creationId xmlns:a16="http://schemas.microsoft.com/office/drawing/2014/main" id="{F132A341-E0CD-8FB4-B5B9-7429DF218F0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927" y="2931"/>
              <a:ext cx="1406" cy="908"/>
            </a:xfrm>
            <a:prstGeom prst="ellipse">
              <a:avLst/>
            </a:prstGeom>
            <a:solidFill>
              <a:srgbClr val="FF9966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360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189" name="Rectangle 8">
              <a:extLst>
                <a:ext uri="{FF2B5EF4-FFF2-40B4-BE49-F238E27FC236}">
                  <a16:creationId xmlns:a16="http://schemas.microsoft.com/office/drawing/2014/main" id="{E144C2B1-7866-5087-FFC0-DE6E5366B70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154" y="3203"/>
              <a:ext cx="108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300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Débattre des enjeux</a:t>
              </a:r>
            </a:p>
          </p:txBody>
        </p:sp>
      </p:grpSp>
      <p:grpSp>
        <p:nvGrpSpPr>
          <p:cNvPr id="3" name="Group 9">
            <a:extLst>
              <a:ext uri="{FF2B5EF4-FFF2-40B4-BE49-F238E27FC236}">
                <a16:creationId xmlns:a16="http://schemas.microsoft.com/office/drawing/2014/main" id="{629E3D39-C1A2-5FA2-4AA6-2384A1AFD4D0}"/>
              </a:ext>
            </a:extLst>
          </p:cNvPr>
          <p:cNvGrpSpPr>
            <a:grpSpLocks/>
          </p:cNvGrpSpPr>
          <p:nvPr/>
        </p:nvGrpSpPr>
        <p:grpSpPr bwMode="auto">
          <a:xfrm>
            <a:off x="11844338" y="6222208"/>
            <a:ext cx="3455195" cy="2271713"/>
            <a:chOff x="3878" y="2840"/>
            <a:chExt cx="1451" cy="954"/>
          </a:xfrm>
        </p:grpSpPr>
        <p:sp>
          <p:nvSpPr>
            <p:cNvPr id="7184" name="Oval 10">
              <a:extLst>
                <a:ext uri="{FF2B5EF4-FFF2-40B4-BE49-F238E27FC236}">
                  <a16:creationId xmlns:a16="http://schemas.microsoft.com/office/drawing/2014/main" id="{D6DEAC34-448C-5414-C395-75CE733C7DB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923" y="2886"/>
              <a:ext cx="1406" cy="908"/>
            </a:xfrm>
            <a:prstGeom prst="ellipse">
              <a:avLst/>
            </a:prstGeom>
            <a:solidFill>
              <a:srgbClr val="FF9966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360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185" name="Oval 11">
              <a:extLst>
                <a:ext uri="{FF2B5EF4-FFF2-40B4-BE49-F238E27FC236}">
                  <a16:creationId xmlns:a16="http://schemas.microsoft.com/office/drawing/2014/main" id="{3838923F-27E7-39FD-D56F-DE96C586FEC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878" y="2840"/>
              <a:ext cx="1406" cy="908"/>
            </a:xfrm>
            <a:prstGeom prst="ellipse">
              <a:avLst/>
            </a:prstGeom>
            <a:solidFill>
              <a:srgbClr val="FF9966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360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186" name="Rectangle 12">
              <a:extLst>
                <a:ext uri="{FF2B5EF4-FFF2-40B4-BE49-F238E27FC236}">
                  <a16:creationId xmlns:a16="http://schemas.microsoft.com/office/drawing/2014/main" id="{24CEC3FC-3D55-6195-6955-DD7B3AC74A3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059" y="3067"/>
              <a:ext cx="1089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300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Ecouter et répondre</a:t>
              </a:r>
            </a:p>
          </p:txBody>
        </p:sp>
      </p:grpSp>
      <p:sp>
        <p:nvSpPr>
          <p:cNvPr id="98317" name="Line 13">
            <a:extLst>
              <a:ext uri="{FF2B5EF4-FFF2-40B4-BE49-F238E27FC236}">
                <a16:creationId xmlns:a16="http://schemas.microsoft.com/office/drawing/2014/main" id="{7489B87E-ADAF-916F-2FDA-2036307BC5CC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9794082" y="5141120"/>
            <a:ext cx="0" cy="1297781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2700"/>
          </a:p>
        </p:txBody>
      </p:sp>
      <p:sp>
        <p:nvSpPr>
          <p:cNvPr id="98318" name="Line 14">
            <a:extLst>
              <a:ext uri="{FF2B5EF4-FFF2-40B4-BE49-F238E27FC236}">
                <a16:creationId xmlns:a16="http://schemas.microsoft.com/office/drawing/2014/main" id="{C042758E-0D9B-C229-2A3E-D56B36A8BB8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12384882" y="4926807"/>
            <a:ext cx="540543" cy="1295400"/>
          </a:xfrm>
          <a:prstGeom prst="line">
            <a:avLst/>
          </a:prstGeom>
          <a:noFill/>
          <a:ln w="57150">
            <a:solidFill>
              <a:schemeClr val="accent2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fr-FR" sz="2700"/>
          </a:p>
        </p:txBody>
      </p:sp>
      <p:grpSp>
        <p:nvGrpSpPr>
          <p:cNvPr id="4" name="Group 15">
            <a:extLst>
              <a:ext uri="{FF2B5EF4-FFF2-40B4-BE49-F238E27FC236}">
                <a16:creationId xmlns:a16="http://schemas.microsoft.com/office/drawing/2014/main" id="{CCC5FB5C-AC4D-F561-27B5-6A5AE6D1DA32}"/>
              </a:ext>
            </a:extLst>
          </p:cNvPr>
          <p:cNvGrpSpPr>
            <a:grpSpLocks/>
          </p:cNvGrpSpPr>
          <p:nvPr/>
        </p:nvGrpSpPr>
        <p:grpSpPr bwMode="auto">
          <a:xfrm>
            <a:off x="5038725" y="3090863"/>
            <a:ext cx="9505950" cy="2050258"/>
            <a:chOff x="884" y="981"/>
            <a:chExt cx="3992" cy="861"/>
          </a:xfrm>
        </p:grpSpPr>
        <p:sp>
          <p:nvSpPr>
            <p:cNvPr id="7181" name="Oval 16">
              <a:extLst>
                <a:ext uri="{FF2B5EF4-FFF2-40B4-BE49-F238E27FC236}">
                  <a16:creationId xmlns:a16="http://schemas.microsoft.com/office/drawing/2014/main" id="{B14D2874-E7A4-93EE-926E-83A1E7A4339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65" y="1047"/>
              <a:ext cx="3911" cy="795"/>
            </a:xfrm>
            <a:prstGeom prst="ellipse">
              <a:avLst/>
            </a:prstGeom>
            <a:solidFill>
              <a:srgbClr val="000099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7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2" name="Oval 17">
              <a:extLst>
                <a:ext uri="{FF2B5EF4-FFF2-40B4-BE49-F238E27FC236}">
                  <a16:creationId xmlns:a16="http://schemas.microsoft.com/office/drawing/2014/main" id="{D1E15A23-ABF3-3972-3DE6-C45C521769F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884" y="981"/>
              <a:ext cx="3911" cy="795"/>
            </a:xfrm>
            <a:prstGeom prst="ellipse">
              <a:avLst/>
            </a:prstGeom>
            <a:solidFill>
              <a:srgbClr val="000099">
                <a:alpha val="4509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fr-FR" altLang="fr-FR" sz="2700" b="0">
                <a:solidFill>
                  <a:schemeClr val="tx1"/>
                </a:solidFill>
                <a:latin typeface="Arial" panose="020B0604020202020204" pitchFamily="34" charset="0"/>
              </a:endParaRPr>
            </a:p>
          </p:txBody>
        </p:sp>
        <p:sp>
          <p:nvSpPr>
            <p:cNvPr id="7183" name="Rectangle 18">
              <a:extLst>
                <a:ext uri="{FF2B5EF4-FFF2-40B4-BE49-F238E27FC236}">
                  <a16:creationId xmlns:a16="http://schemas.microsoft.com/office/drawing/2014/main" id="{D7AE675E-E899-3203-5212-F6ACF136493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247" y="1175"/>
              <a:ext cx="3311" cy="3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4800">
                  <a:solidFill>
                    <a:schemeClr val="bg1"/>
                  </a:solidFill>
                  <a:latin typeface="Franklin Gothic Demi" panose="020B0703020102020204" pitchFamily="34" charset="0"/>
                </a:rPr>
                <a:t>Concertation préalable</a:t>
              </a:r>
              <a:endParaRPr lang="fr-FR" altLang="fr-FR" sz="3000">
                <a:solidFill>
                  <a:schemeClr val="bg1"/>
                </a:solidFill>
                <a:latin typeface="Franklin Gothic Demi" panose="020B0703020102020204" pitchFamily="34" charset="0"/>
              </a:endParaRPr>
            </a:p>
          </p:txBody>
        </p:sp>
      </p:grpSp>
      <p:grpSp>
        <p:nvGrpSpPr>
          <p:cNvPr id="5" name="Group 19">
            <a:extLst>
              <a:ext uri="{FF2B5EF4-FFF2-40B4-BE49-F238E27FC236}">
                <a16:creationId xmlns:a16="http://schemas.microsoft.com/office/drawing/2014/main" id="{6E9ED2C0-B9AF-F567-803A-9BE3E2276486}"/>
              </a:ext>
            </a:extLst>
          </p:cNvPr>
          <p:cNvGrpSpPr>
            <a:grpSpLocks/>
          </p:cNvGrpSpPr>
          <p:nvPr/>
        </p:nvGrpSpPr>
        <p:grpSpPr bwMode="auto">
          <a:xfrm>
            <a:off x="3960020" y="6115051"/>
            <a:ext cx="3457575" cy="2269332"/>
            <a:chOff x="431" y="2433"/>
            <a:chExt cx="1452" cy="953"/>
          </a:xfrm>
        </p:grpSpPr>
        <p:sp>
          <p:nvSpPr>
            <p:cNvPr id="7178" name="Oval 20">
              <a:extLst>
                <a:ext uri="{FF2B5EF4-FFF2-40B4-BE49-F238E27FC236}">
                  <a16:creationId xmlns:a16="http://schemas.microsoft.com/office/drawing/2014/main" id="{9A709076-7F36-52A7-AFAD-550C37567931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77" y="2478"/>
              <a:ext cx="1406" cy="908"/>
            </a:xfrm>
            <a:prstGeom prst="ellipse">
              <a:avLst/>
            </a:prstGeom>
            <a:solidFill>
              <a:srgbClr val="FF9966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360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179" name="Oval 21">
              <a:extLst>
                <a:ext uri="{FF2B5EF4-FFF2-40B4-BE49-F238E27FC236}">
                  <a16:creationId xmlns:a16="http://schemas.microsoft.com/office/drawing/2014/main" id="{27D1C484-0457-A483-66F1-BC219CFF2494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31" y="2433"/>
              <a:ext cx="1406" cy="908"/>
            </a:xfrm>
            <a:prstGeom prst="ellipse">
              <a:avLst/>
            </a:prstGeom>
            <a:solidFill>
              <a:srgbClr val="FF9966">
                <a:alpha val="67842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endParaRPr lang="fr-FR" altLang="fr-FR" sz="3600">
                <a:solidFill>
                  <a:schemeClr val="tx1"/>
                </a:solidFill>
                <a:latin typeface="Franklin Gothic Demi" panose="020B0703020102020204" pitchFamily="34" charset="0"/>
              </a:endParaRPr>
            </a:p>
          </p:txBody>
        </p:sp>
        <p:sp>
          <p:nvSpPr>
            <p:cNvPr id="7180" name="Rectangle 22">
              <a:extLst>
                <a:ext uri="{FF2B5EF4-FFF2-40B4-BE49-F238E27FC236}">
                  <a16:creationId xmlns:a16="http://schemas.microsoft.com/office/drawing/2014/main" id="{38D6204E-C593-912F-9F8E-90E3DD643827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613" y="2705"/>
              <a:ext cx="1156" cy="40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 b="1">
                  <a:solidFill>
                    <a:srgbClr val="339933"/>
                  </a:solidFill>
                  <a:latin typeface="Century Gothic" panose="020B0502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Century Gothic" panose="020B0502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 b="1">
                  <a:solidFill>
                    <a:srgbClr val="FF9900"/>
                  </a:solidFill>
                  <a:latin typeface="Century Gothic" panose="020B0502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Century Gothic" panose="020B0502020202020204" pitchFamily="34" charset="0"/>
                </a:defRPr>
              </a:lvl9pPr>
            </a:lstStyle>
            <a:p>
              <a:pPr algn="ctr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3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Expliquer </a:t>
              </a:r>
            </a:p>
            <a:p>
              <a:pPr algn="ctr">
                <a:lnSpc>
                  <a:spcPct val="95000"/>
                </a:lnSpc>
                <a:spcBef>
                  <a:spcPct val="0"/>
                </a:spcBef>
                <a:buFontTx/>
                <a:buNone/>
              </a:pPr>
              <a:r>
                <a:rPr lang="fr-FR" altLang="fr-FR" sz="3000" dirty="0">
                  <a:solidFill>
                    <a:schemeClr val="tx1"/>
                  </a:solidFill>
                  <a:latin typeface="Franklin Gothic Demi" panose="020B0703020102020204" pitchFamily="34" charset="0"/>
                </a:rPr>
                <a:t>le projet</a:t>
              </a: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8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8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3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83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69010" y="98243"/>
            <a:ext cx="16749979" cy="11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77"/>
              </a:lnSpc>
              <a:spcBef>
                <a:spcPct val="0"/>
              </a:spcBef>
            </a:pPr>
            <a:r>
              <a:rPr lang="en-US" sz="6626" u="none" strike="noStrike">
                <a:solidFill>
                  <a:srgbClr val="008339"/>
                </a:solidFill>
                <a:latin typeface="Glacial Indifference Bold"/>
              </a:rPr>
              <a:t>ORDRE DU JOUR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3927805" y="2999813"/>
            <a:ext cx="10432390" cy="20313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6600" dirty="0">
                <a:solidFill>
                  <a:srgbClr val="008339"/>
                </a:solidFill>
                <a:latin typeface="Glacial Indifference Bold"/>
              </a:rPr>
              <a:t>5. QUESTIONS / RÉPONSES / PROPOSITIONS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C279A392-5FD2-2F3A-910E-5DCD3BEF4B14}"/>
              </a:ext>
            </a:extLst>
          </p:cNvPr>
          <p:cNvSpPr txBox="1"/>
          <p:nvPr/>
        </p:nvSpPr>
        <p:spPr>
          <a:xfrm>
            <a:off x="4155930" y="6591300"/>
            <a:ext cx="10432390" cy="147732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spcBef>
                <a:spcPct val="0"/>
              </a:spcBef>
            </a:pPr>
            <a:r>
              <a:rPr lang="en-US" sz="9600" dirty="0">
                <a:solidFill>
                  <a:srgbClr val="008339"/>
                </a:solidFill>
                <a:latin typeface="Glacial Indifference Bold"/>
              </a:rPr>
              <a:t>A </a:t>
            </a:r>
            <a:r>
              <a:rPr lang="en-US" sz="9600" dirty="0" err="1">
                <a:solidFill>
                  <a:srgbClr val="008339"/>
                </a:solidFill>
                <a:latin typeface="Glacial Indifference Bold"/>
              </a:rPr>
              <a:t>vous</a:t>
            </a:r>
            <a:r>
              <a:rPr lang="en-US" sz="9600" dirty="0">
                <a:solidFill>
                  <a:srgbClr val="008339"/>
                </a:solidFill>
                <a:latin typeface="Glacial Indifference Bold"/>
              </a:rPr>
              <a:t> la parole !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9" name="AutoShape 9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0" name="AutoShape 10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1" name="Group 11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2" name="Freeform 12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3" name="TextBox 13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4" name="Group 14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5" name="Freeform 15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6" name="TextBox 16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7" name="TextBox 17"/>
          <p:cNvSpPr txBox="1"/>
          <p:nvPr/>
        </p:nvSpPr>
        <p:spPr>
          <a:xfrm>
            <a:off x="769010" y="98243"/>
            <a:ext cx="16749979" cy="11366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9277"/>
              </a:lnSpc>
              <a:spcBef>
                <a:spcPct val="0"/>
              </a:spcBef>
            </a:pPr>
            <a:r>
              <a:rPr lang="en-US" sz="6626" u="none" strike="noStrike" dirty="0" err="1">
                <a:solidFill>
                  <a:srgbClr val="008339"/>
                </a:solidFill>
                <a:latin typeface="Glacial Indifference Bold"/>
              </a:rPr>
              <a:t>Participer</a:t>
            </a:r>
            <a:r>
              <a:rPr lang="en-US" sz="6626" u="none" strike="noStrike" dirty="0">
                <a:solidFill>
                  <a:srgbClr val="008339"/>
                </a:solidFill>
                <a:latin typeface="Glacial Indifference Bold"/>
              </a:rPr>
              <a:t> à la Concertation</a:t>
            </a:r>
          </a:p>
        </p:txBody>
      </p:sp>
      <p:grpSp>
        <p:nvGrpSpPr>
          <p:cNvPr id="18" name="Group 18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9" name="Freeform 19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0" name="TextBox 20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1" name="TextBox 21"/>
          <p:cNvSpPr txBox="1"/>
          <p:nvPr/>
        </p:nvSpPr>
        <p:spPr>
          <a:xfrm>
            <a:off x="1257299" y="4598623"/>
            <a:ext cx="15773400" cy="341632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eaLnBrk="1" hangingPunct="1">
              <a:buFontTx/>
              <a:buNone/>
            </a:pPr>
            <a:r>
              <a:rPr lang="fr-FR" altLang="fr-FR" sz="5000" b="0" dirty="0">
                <a:solidFill>
                  <a:srgbClr val="009900"/>
                </a:solidFill>
              </a:rPr>
              <a:t>►</a:t>
            </a:r>
            <a:r>
              <a:rPr lang="fr-FR" altLang="fr-FR" sz="5000" dirty="0"/>
              <a:t> </a:t>
            </a:r>
            <a:r>
              <a:rPr lang="fr-FR" altLang="fr-FR" sz="5000" dirty="0">
                <a:solidFill>
                  <a:schemeClr val="tx1"/>
                </a:solidFill>
              </a:rPr>
              <a:t>Lien vers site SIVERT, espace de contribution du public, </a:t>
            </a:r>
            <a:r>
              <a:rPr lang="fr-FR" altLang="fr-FR" sz="7200" b="1" dirty="0">
                <a:solidFill>
                  <a:schemeClr val="accent3"/>
                </a:solidFill>
              </a:rPr>
              <a:t>WWW.SIVERT.FR/concertation-2</a:t>
            </a:r>
          </a:p>
          <a:p>
            <a:pPr eaLnBrk="1" hangingPunct="1">
              <a:buFontTx/>
              <a:buNone/>
            </a:pPr>
            <a:endParaRPr lang="fr-FR" altLang="fr-FR" sz="5000" dirty="0"/>
          </a:p>
          <a:p>
            <a:pPr eaLnBrk="1" hangingPunct="1">
              <a:buFontTx/>
              <a:buNone/>
            </a:pPr>
            <a:r>
              <a:rPr lang="fr-FR" altLang="fr-FR" sz="5000" b="0" dirty="0">
                <a:solidFill>
                  <a:srgbClr val="009900"/>
                </a:solidFill>
              </a:rPr>
              <a:t>►</a:t>
            </a:r>
            <a:r>
              <a:rPr lang="fr-FR" altLang="fr-FR" sz="5000" dirty="0"/>
              <a:t> </a:t>
            </a:r>
            <a:r>
              <a:rPr lang="fr-FR" altLang="fr-FR" sz="5000" dirty="0">
                <a:solidFill>
                  <a:schemeClr val="tx1"/>
                </a:solidFill>
              </a:rPr>
              <a:t>Calendrier des autres rencontres de la concertation</a:t>
            </a:r>
            <a:endParaRPr lang="fr-FR" altLang="fr-FR" sz="5000" dirty="0"/>
          </a:p>
        </p:txBody>
      </p:sp>
    </p:spTree>
    <p:extLst>
      <p:ext uri="{BB962C8B-B14F-4D97-AF65-F5344CB8AC3E}">
        <p14:creationId xmlns:p14="http://schemas.microsoft.com/office/powerpoint/2010/main" val="2246329040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760213" y="2714563"/>
            <a:ext cx="16767575" cy="7439052"/>
          </a:xfrm>
          <a:custGeom>
            <a:avLst/>
            <a:gdLst/>
            <a:ahLst/>
            <a:cxnLst/>
            <a:rect l="l" t="t" r="r" b="b"/>
            <a:pathLst>
              <a:path w="16767575" h="7439052">
                <a:moveTo>
                  <a:pt x="0" y="0"/>
                </a:moveTo>
                <a:lnTo>
                  <a:pt x="16767574" y="0"/>
                </a:lnTo>
                <a:lnTo>
                  <a:pt x="16767574" y="7439051"/>
                </a:lnTo>
                <a:lnTo>
                  <a:pt x="0" y="7439051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1707331" y="674810"/>
            <a:ext cx="14873337" cy="15739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3051"/>
              </a:lnSpc>
              <a:spcBef>
                <a:spcPct val="0"/>
              </a:spcBef>
            </a:pPr>
            <a:r>
              <a:rPr lang="en-US" sz="9322">
                <a:solidFill>
                  <a:srgbClr val="48C22B"/>
                </a:solidFill>
                <a:latin typeface="Glacial Indifference"/>
              </a:rPr>
              <a:t>Merci de votre participation !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>
            <a:grpSpLocks noGrp="1" noUngrp="1" noRot="1" noMove="1" noResize="1"/>
          </p:cNvGrpSpPr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69010" y="165100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ORDRE DU JOUR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30544" y="1645744"/>
            <a:ext cx="17284120" cy="728859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>
              <a:lnSpc>
                <a:spcPts val="5239"/>
              </a:lnSpc>
            </a:pPr>
            <a:r>
              <a:rPr lang="en-US" sz="3742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1. INTRODUCTION PAR LE PRÉSIDENT SIVERT ET PAR LE MAIRE DE LASSE</a:t>
            </a: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>
              <a:lnSpc>
                <a:spcPts val="5239"/>
              </a:lnSpc>
            </a:pPr>
            <a:r>
              <a:rPr lang="en-US" sz="3742" dirty="0">
                <a:solidFill>
                  <a:srgbClr val="008339"/>
                </a:solidFill>
                <a:latin typeface="Glacial Indifference Bold"/>
              </a:rPr>
              <a:t>2. LE SIVERT, TERRITOIRE ET COMPÉTENCES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3. L’UVE, PRÉSENTATION ET BILAN</a:t>
            </a:r>
            <a:endParaRPr lang="en-US" sz="3742" dirty="0">
              <a:solidFill>
                <a:srgbClr val="008339"/>
              </a:solidFill>
              <a:latin typeface="Glacial Indifference Bold"/>
            </a:endParaRP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4. LE PROJET 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5. QUESTIONS / RÉPONSES / PROPOSITIONS</a:t>
            </a:r>
          </a:p>
        </p:txBody>
      </p:sp>
    </p:spTree>
    <p:extLst>
      <p:ext uri="{BB962C8B-B14F-4D97-AF65-F5344CB8AC3E}">
        <p14:creationId xmlns:p14="http://schemas.microsoft.com/office/powerpoint/2010/main" val="33008078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92652"/>
            <a:ext cx="17802869" cy="10101696"/>
            <a:chOff x="0" y="0"/>
            <a:chExt cx="4688822" cy="2660529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60529"/>
            </a:xfrm>
            <a:custGeom>
              <a:avLst/>
              <a:gdLst/>
              <a:ahLst/>
              <a:cxnLst/>
              <a:rect l="l" t="t" r="r" b="b"/>
              <a:pathLst>
                <a:path w="4688822" h="2660529">
                  <a:moveTo>
                    <a:pt x="0" y="0"/>
                  </a:moveTo>
                  <a:lnTo>
                    <a:pt x="4688822" y="0"/>
                  </a:lnTo>
                  <a:lnTo>
                    <a:pt x="4688822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331174" y="6636425"/>
            <a:ext cx="9108426" cy="5052263"/>
            <a:chOff x="0" y="0"/>
            <a:chExt cx="2697335" cy="1496158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2697335" cy="1496158"/>
            </a:xfrm>
            <a:custGeom>
              <a:avLst/>
              <a:gdLst/>
              <a:ahLst/>
              <a:cxnLst/>
              <a:rect l="l" t="t" r="r" b="b"/>
              <a:pathLst>
                <a:path w="2697335" h="1496158">
                  <a:moveTo>
                    <a:pt x="0" y="0"/>
                  </a:moveTo>
                  <a:lnTo>
                    <a:pt x="2697335" y="0"/>
                  </a:lnTo>
                  <a:lnTo>
                    <a:pt x="2697335" y="1496158"/>
                  </a:lnTo>
                  <a:lnTo>
                    <a:pt x="0" y="1496158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28575"/>
              <a:ext cx="2697335" cy="15247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880"/>
                </a:lnSpc>
              </a:pPr>
              <a:endParaRPr/>
            </a:p>
          </p:txBody>
        </p:sp>
      </p:grpSp>
      <p:sp>
        <p:nvSpPr>
          <p:cNvPr id="11" name="Freeform 11"/>
          <p:cNvSpPr/>
          <p:nvPr/>
        </p:nvSpPr>
        <p:spPr>
          <a:xfrm>
            <a:off x="8552140" y="2167450"/>
            <a:ext cx="8277128" cy="7127445"/>
          </a:xfrm>
          <a:custGeom>
            <a:avLst/>
            <a:gdLst/>
            <a:ahLst/>
            <a:cxnLst/>
            <a:rect l="l" t="t" r="r" b="b"/>
            <a:pathLst>
              <a:path w="8277128" h="7127445">
                <a:moveTo>
                  <a:pt x="0" y="0"/>
                </a:moveTo>
                <a:lnTo>
                  <a:pt x="8277128" y="0"/>
                </a:lnTo>
                <a:lnTo>
                  <a:pt x="8277128" y="7127445"/>
                </a:lnTo>
                <a:lnTo>
                  <a:pt x="0" y="712744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1613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2" name="Freeform 12"/>
          <p:cNvSpPr/>
          <p:nvPr/>
        </p:nvSpPr>
        <p:spPr>
          <a:xfrm>
            <a:off x="3551677" y="1422086"/>
            <a:ext cx="5563719" cy="5009146"/>
          </a:xfrm>
          <a:custGeom>
            <a:avLst/>
            <a:gdLst/>
            <a:ahLst/>
            <a:cxnLst/>
            <a:rect l="l" t="t" r="r" b="b"/>
            <a:pathLst>
              <a:path w="5563719" h="5009146">
                <a:moveTo>
                  <a:pt x="0" y="0"/>
                </a:moveTo>
                <a:lnTo>
                  <a:pt x="5563719" y="0"/>
                </a:lnTo>
                <a:lnTo>
                  <a:pt x="5563719" y="5009146"/>
                </a:lnTo>
                <a:lnTo>
                  <a:pt x="0" y="50091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  <a:ln cap="sq">
            <a:noFill/>
            <a:prstDash val="solid"/>
            <a:miter/>
          </a:ln>
        </p:spPr>
        <p:txBody>
          <a:bodyPr/>
          <a:lstStyle/>
          <a:p>
            <a:endParaRPr lang="fr-FR"/>
          </a:p>
        </p:txBody>
      </p:sp>
      <p:sp>
        <p:nvSpPr>
          <p:cNvPr id="13" name="Freeform 13"/>
          <p:cNvSpPr/>
          <p:nvPr/>
        </p:nvSpPr>
        <p:spPr>
          <a:xfrm>
            <a:off x="12675087" y="8505678"/>
            <a:ext cx="1166714" cy="1166714"/>
          </a:xfrm>
          <a:custGeom>
            <a:avLst/>
            <a:gdLst/>
            <a:ahLst/>
            <a:cxnLst/>
            <a:rect l="l" t="t" r="r" b="b"/>
            <a:pathLst>
              <a:path w="1166714" h="1166714">
                <a:moveTo>
                  <a:pt x="0" y="0"/>
                </a:moveTo>
                <a:lnTo>
                  <a:pt x="1166714" y="0"/>
                </a:lnTo>
                <a:lnTo>
                  <a:pt x="1166714" y="1166714"/>
                </a:lnTo>
                <a:lnTo>
                  <a:pt x="0" y="116671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4" name="Freeform 14"/>
          <p:cNvSpPr/>
          <p:nvPr/>
        </p:nvSpPr>
        <p:spPr>
          <a:xfrm>
            <a:off x="12581726" y="3401699"/>
            <a:ext cx="1353437" cy="725825"/>
          </a:xfrm>
          <a:custGeom>
            <a:avLst/>
            <a:gdLst/>
            <a:ahLst/>
            <a:cxnLst/>
            <a:rect l="l" t="t" r="r" b="b"/>
            <a:pathLst>
              <a:path w="1353437" h="725825">
                <a:moveTo>
                  <a:pt x="0" y="0"/>
                </a:moveTo>
                <a:lnTo>
                  <a:pt x="1353436" y="0"/>
                </a:lnTo>
                <a:lnTo>
                  <a:pt x="1353436" y="725825"/>
                </a:lnTo>
                <a:lnTo>
                  <a:pt x="0" y="7258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5" name="Freeform 15"/>
          <p:cNvSpPr/>
          <p:nvPr/>
        </p:nvSpPr>
        <p:spPr>
          <a:xfrm>
            <a:off x="13935162" y="4127524"/>
            <a:ext cx="1439421" cy="496600"/>
          </a:xfrm>
          <a:custGeom>
            <a:avLst/>
            <a:gdLst/>
            <a:ahLst/>
            <a:cxnLst/>
            <a:rect l="l" t="t" r="r" b="b"/>
            <a:pathLst>
              <a:path w="1439421" h="496600">
                <a:moveTo>
                  <a:pt x="0" y="0"/>
                </a:moveTo>
                <a:lnTo>
                  <a:pt x="1439422" y="0"/>
                </a:lnTo>
                <a:lnTo>
                  <a:pt x="1439422" y="496600"/>
                </a:lnTo>
                <a:lnTo>
                  <a:pt x="0" y="49660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6" name="Freeform 16"/>
          <p:cNvSpPr/>
          <p:nvPr/>
        </p:nvSpPr>
        <p:spPr>
          <a:xfrm>
            <a:off x="10538135" y="2579188"/>
            <a:ext cx="1068143" cy="1068143"/>
          </a:xfrm>
          <a:custGeom>
            <a:avLst/>
            <a:gdLst/>
            <a:ahLst/>
            <a:cxnLst/>
            <a:rect l="l" t="t" r="r" b="b"/>
            <a:pathLst>
              <a:path w="1068143" h="1068143">
                <a:moveTo>
                  <a:pt x="0" y="0"/>
                </a:moveTo>
                <a:lnTo>
                  <a:pt x="1068143" y="0"/>
                </a:lnTo>
                <a:lnTo>
                  <a:pt x="1068143" y="1068142"/>
                </a:lnTo>
                <a:lnTo>
                  <a:pt x="0" y="1068142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7" name="Freeform 17"/>
          <p:cNvSpPr/>
          <p:nvPr/>
        </p:nvSpPr>
        <p:spPr>
          <a:xfrm>
            <a:off x="16711486" y="6820889"/>
            <a:ext cx="1095628" cy="1103882"/>
          </a:xfrm>
          <a:custGeom>
            <a:avLst/>
            <a:gdLst/>
            <a:ahLst/>
            <a:cxnLst/>
            <a:rect l="l" t="t" r="r" b="b"/>
            <a:pathLst>
              <a:path w="1095628" h="1103882">
                <a:moveTo>
                  <a:pt x="0" y="0"/>
                </a:moveTo>
                <a:lnTo>
                  <a:pt x="1095628" y="0"/>
                </a:lnTo>
                <a:lnTo>
                  <a:pt x="1095628" y="1103882"/>
                </a:lnTo>
                <a:lnTo>
                  <a:pt x="0" y="1103882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18" name="AutoShape 1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9" name="AutoShape 1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20" name="Group 2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21" name="Freeform 2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2" name="TextBox 2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23" name="Group 2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24" name="Freeform 2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6" name="TextBox 26"/>
          <p:cNvSpPr txBox="1"/>
          <p:nvPr/>
        </p:nvSpPr>
        <p:spPr>
          <a:xfrm>
            <a:off x="769010" y="165100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LE SIVERT - TERRITOIRE ET COMPÉTENCE</a:t>
            </a:r>
          </a:p>
        </p:txBody>
      </p:sp>
      <p:grpSp>
        <p:nvGrpSpPr>
          <p:cNvPr id="27" name="Group 27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28" name="Freeform 2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30" name="TextBox 30"/>
          <p:cNvSpPr txBox="1"/>
          <p:nvPr/>
        </p:nvSpPr>
        <p:spPr>
          <a:xfrm>
            <a:off x="1066053" y="2513804"/>
            <a:ext cx="2762066" cy="873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0"/>
              </a:lnSpc>
              <a:spcBef>
                <a:spcPct val="0"/>
              </a:spcBef>
            </a:pPr>
            <a:r>
              <a:rPr lang="en-US" sz="6670" u="none" strike="noStrike">
                <a:solidFill>
                  <a:srgbClr val="008339"/>
                </a:solidFill>
                <a:latin typeface="Glacial Indifference Bold"/>
              </a:rPr>
              <a:t> 2006</a:t>
            </a:r>
          </a:p>
        </p:txBody>
      </p:sp>
      <p:sp>
        <p:nvSpPr>
          <p:cNvPr id="31" name="TextBox 31"/>
          <p:cNvSpPr txBox="1"/>
          <p:nvPr/>
        </p:nvSpPr>
        <p:spPr>
          <a:xfrm>
            <a:off x="817332" y="3213483"/>
            <a:ext cx="3536589" cy="52614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4357"/>
              </a:lnSpc>
              <a:spcBef>
                <a:spcPct val="0"/>
              </a:spcBef>
            </a:pPr>
            <a:r>
              <a:rPr lang="en-US" sz="3112">
                <a:solidFill>
                  <a:srgbClr val="008339"/>
                </a:solidFill>
                <a:latin typeface="Open Sans Bold"/>
              </a:rPr>
              <a:t>207 000 </a:t>
            </a:r>
            <a:r>
              <a:rPr lang="en-US" sz="3112" u="none" strike="noStrike">
                <a:solidFill>
                  <a:srgbClr val="008339"/>
                </a:solidFill>
                <a:latin typeface="Open Sans Bold"/>
              </a:rPr>
              <a:t>habitants</a:t>
            </a:r>
          </a:p>
        </p:txBody>
      </p:sp>
      <p:sp>
        <p:nvSpPr>
          <p:cNvPr id="32" name="TextBox 32"/>
          <p:cNvSpPr txBox="1"/>
          <p:nvPr/>
        </p:nvSpPr>
        <p:spPr>
          <a:xfrm>
            <a:off x="1515578" y="6773264"/>
            <a:ext cx="8739616" cy="30126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3434"/>
              </a:lnSpc>
            </a:pP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NOS STRUCTURES ADHÉRENTES : </a:t>
            </a:r>
          </a:p>
          <a:p>
            <a:pPr marL="529606" lvl="1" indent="-264803" algn="just">
              <a:lnSpc>
                <a:spcPts val="3434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COM’COM</a:t>
            </a:r>
            <a:r>
              <a:rPr lang="en-US" sz="2453" u="none" strike="noStrike">
                <a:solidFill>
                  <a:srgbClr val="FFFFFF"/>
                </a:solidFill>
                <a:latin typeface="Glacial Indifference"/>
              </a:rPr>
              <a:t> </a:t>
            </a: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Baugeois Vallée</a:t>
            </a:r>
          </a:p>
          <a:p>
            <a:pPr marL="529606" lvl="1" indent="-264803" algn="just">
              <a:lnSpc>
                <a:spcPts val="3434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Agglomération Saumur Val de Loire</a:t>
            </a:r>
          </a:p>
          <a:p>
            <a:pPr marL="529606" lvl="1" indent="-264803" algn="just">
              <a:lnSpc>
                <a:spcPts val="3434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Com’Com Anjou Bleu Communauté</a:t>
            </a:r>
          </a:p>
          <a:p>
            <a:pPr marL="529606" lvl="1" indent="-264803" algn="just">
              <a:lnSpc>
                <a:spcPts val="3434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3R d’Anjou</a:t>
            </a:r>
            <a:r>
              <a:rPr lang="en-US" sz="2453" u="none" strike="noStrike">
                <a:solidFill>
                  <a:srgbClr val="FFFFFF"/>
                </a:solidFill>
                <a:latin typeface="Glacial Indifference"/>
              </a:rPr>
              <a:t> (Com’Com Vallée du Haut Anjou, Loire Layon Aubance et Anjou Loir et Sarthe)</a:t>
            </a:r>
          </a:p>
          <a:p>
            <a:pPr marL="529606" lvl="1" indent="-264803" algn="just">
              <a:lnSpc>
                <a:spcPts val="3434"/>
              </a:lnSpc>
              <a:spcBef>
                <a:spcPct val="0"/>
              </a:spcBef>
              <a:buFont typeface="Arial"/>
              <a:buChar char="•"/>
            </a:pPr>
            <a:r>
              <a:rPr lang="en-US" sz="2453" u="none" strike="noStrike">
                <a:solidFill>
                  <a:srgbClr val="FFFFFF"/>
                </a:solidFill>
                <a:latin typeface="Glacial Indifference Bold"/>
              </a:rPr>
              <a:t>Communauté de Commune Touraine Ouest Val de Loire</a:t>
            </a:r>
          </a:p>
        </p:txBody>
      </p:sp>
      <p:sp>
        <p:nvSpPr>
          <p:cNvPr id="33" name="TextBox 33"/>
          <p:cNvSpPr txBox="1"/>
          <p:nvPr/>
        </p:nvSpPr>
        <p:spPr>
          <a:xfrm>
            <a:off x="14204830" y="9615242"/>
            <a:ext cx="3814168" cy="52871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357"/>
              </a:lnSpc>
            </a:pPr>
            <a:r>
              <a:rPr lang="en-US" sz="3112">
                <a:solidFill>
                  <a:srgbClr val="008339"/>
                </a:solidFill>
                <a:latin typeface="Open Sans Bold"/>
              </a:rPr>
              <a:t>322 300 habitants</a:t>
            </a:r>
          </a:p>
        </p:txBody>
      </p:sp>
      <p:sp>
        <p:nvSpPr>
          <p:cNvPr id="34" name="TextBox 34"/>
          <p:cNvSpPr txBox="1"/>
          <p:nvPr/>
        </p:nvSpPr>
        <p:spPr>
          <a:xfrm>
            <a:off x="14594112" y="8898591"/>
            <a:ext cx="3035605" cy="8736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6470"/>
              </a:lnSpc>
              <a:spcBef>
                <a:spcPct val="0"/>
              </a:spcBef>
            </a:pPr>
            <a:r>
              <a:rPr lang="en-US" sz="6670" u="none" strike="noStrike">
                <a:solidFill>
                  <a:srgbClr val="008339"/>
                </a:solidFill>
                <a:latin typeface="Glacial Indifference Bold"/>
              </a:rPr>
              <a:t> 2024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593536"/>
            <a:ext cx="17939665" cy="8600812"/>
            <a:chOff x="0" y="0"/>
            <a:chExt cx="4724850" cy="226523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265235"/>
            </a:xfrm>
            <a:custGeom>
              <a:avLst/>
              <a:gdLst/>
              <a:ahLst/>
              <a:cxnLst/>
              <a:rect l="l" t="t" r="r" b="b"/>
              <a:pathLst>
                <a:path w="4724850" h="2265235">
                  <a:moveTo>
                    <a:pt x="0" y="0"/>
                  </a:moveTo>
                  <a:lnTo>
                    <a:pt x="4724850" y="0"/>
                  </a:lnTo>
                  <a:lnTo>
                    <a:pt x="4724850" y="2265235"/>
                  </a:lnTo>
                  <a:lnTo>
                    <a:pt x="0" y="2265235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30333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8" name="Group 8"/>
          <p:cNvGrpSpPr/>
          <p:nvPr/>
        </p:nvGrpSpPr>
        <p:grpSpPr>
          <a:xfrm>
            <a:off x="174167" y="92652"/>
            <a:ext cx="17939665" cy="10101696"/>
            <a:chOff x="0" y="0"/>
            <a:chExt cx="4724850" cy="2660529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4724850" cy="2660529"/>
            </a:xfrm>
            <a:custGeom>
              <a:avLst/>
              <a:gdLst/>
              <a:ahLst/>
              <a:cxnLst/>
              <a:rect l="l" t="t" r="r" b="b"/>
              <a:pathLst>
                <a:path w="4724850" h="2660529">
                  <a:moveTo>
                    <a:pt x="0" y="0"/>
                  </a:moveTo>
                  <a:lnTo>
                    <a:pt x="4724850" y="0"/>
                  </a:lnTo>
                  <a:lnTo>
                    <a:pt x="4724850" y="2660529"/>
                  </a:lnTo>
                  <a:lnTo>
                    <a:pt x="0" y="2660529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-38100"/>
              <a:ext cx="4724850" cy="2698629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1" name="AutoShape 11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12" name="AutoShape 12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180804" y="1234855"/>
            <a:ext cx="9785369" cy="9785369"/>
          </a:xfrm>
          <a:custGeom>
            <a:avLst/>
            <a:gdLst/>
            <a:ahLst/>
            <a:cxnLst/>
            <a:rect l="l" t="t" r="r" b="b"/>
            <a:pathLst>
              <a:path w="9785369" h="9785369">
                <a:moveTo>
                  <a:pt x="0" y="0"/>
                </a:moveTo>
                <a:lnTo>
                  <a:pt x="9785369" y="0"/>
                </a:lnTo>
                <a:lnTo>
                  <a:pt x="9785369" y="9785369"/>
                </a:lnTo>
                <a:lnTo>
                  <a:pt x="0" y="978536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TextBox 20"/>
          <p:cNvSpPr txBox="1"/>
          <p:nvPr/>
        </p:nvSpPr>
        <p:spPr>
          <a:xfrm>
            <a:off x="769010" y="126818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LE SIVERT - TERRITOIRE ET COMPÉTENCE</a:t>
            </a:r>
          </a:p>
        </p:txBody>
      </p:sp>
      <p:sp>
        <p:nvSpPr>
          <p:cNvPr id="21" name="AutoShape 21"/>
          <p:cNvSpPr/>
          <p:nvPr/>
        </p:nvSpPr>
        <p:spPr>
          <a:xfrm flipH="1" flipV="1">
            <a:off x="12582974" y="7895593"/>
            <a:ext cx="372796" cy="66823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22" name="AutoShape 22"/>
          <p:cNvSpPr/>
          <p:nvPr/>
        </p:nvSpPr>
        <p:spPr>
          <a:xfrm flipH="1" flipV="1">
            <a:off x="5372903" y="1942668"/>
            <a:ext cx="10105" cy="1386769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3" name="AutoShape 23"/>
          <p:cNvSpPr/>
          <p:nvPr/>
        </p:nvSpPr>
        <p:spPr>
          <a:xfrm>
            <a:off x="5379592" y="2148771"/>
            <a:ext cx="584209" cy="850648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24" name="AutoShape 24"/>
          <p:cNvSpPr/>
          <p:nvPr/>
        </p:nvSpPr>
        <p:spPr>
          <a:xfrm flipV="1">
            <a:off x="10766571" y="1823080"/>
            <a:ext cx="0" cy="201329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5" name="AutoShape 25"/>
          <p:cNvSpPr/>
          <p:nvPr/>
        </p:nvSpPr>
        <p:spPr>
          <a:xfrm flipH="1">
            <a:off x="9670606" y="2062305"/>
            <a:ext cx="1089507" cy="90516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26" name="AutoShape 26"/>
          <p:cNvSpPr/>
          <p:nvPr/>
        </p:nvSpPr>
        <p:spPr>
          <a:xfrm flipH="1" flipV="1">
            <a:off x="13018163" y="4733669"/>
            <a:ext cx="10105" cy="1919576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7" name="AutoShape 27"/>
          <p:cNvSpPr/>
          <p:nvPr/>
        </p:nvSpPr>
        <p:spPr>
          <a:xfrm flipH="1" flipV="1">
            <a:off x="12180706" y="4583728"/>
            <a:ext cx="847562" cy="641307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28" name="AutoShape 28"/>
          <p:cNvSpPr/>
          <p:nvPr/>
        </p:nvSpPr>
        <p:spPr>
          <a:xfrm flipH="1" flipV="1">
            <a:off x="12954489" y="8229708"/>
            <a:ext cx="1280" cy="1796951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29" name="AutoShape 29"/>
          <p:cNvSpPr/>
          <p:nvPr/>
        </p:nvSpPr>
        <p:spPr>
          <a:xfrm flipH="1" flipV="1">
            <a:off x="7855998" y="8002469"/>
            <a:ext cx="10105" cy="1566930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30" name="Freeform 30"/>
          <p:cNvSpPr/>
          <p:nvPr/>
        </p:nvSpPr>
        <p:spPr>
          <a:xfrm>
            <a:off x="6495979" y="2695068"/>
            <a:ext cx="451135" cy="223340"/>
          </a:xfrm>
          <a:custGeom>
            <a:avLst/>
            <a:gdLst/>
            <a:ahLst/>
            <a:cxnLst/>
            <a:rect l="l" t="t" r="r" b="b"/>
            <a:pathLst>
              <a:path w="451135" h="223340">
                <a:moveTo>
                  <a:pt x="0" y="0"/>
                </a:moveTo>
                <a:lnTo>
                  <a:pt x="451134" y="0"/>
                </a:lnTo>
                <a:lnTo>
                  <a:pt x="451134" y="223340"/>
                </a:lnTo>
                <a:lnTo>
                  <a:pt x="0" y="22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1" name="Freeform 31"/>
          <p:cNvSpPr/>
          <p:nvPr/>
        </p:nvSpPr>
        <p:spPr>
          <a:xfrm>
            <a:off x="7020061" y="2695068"/>
            <a:ext cx="451135" cy="223340"/>
          </a:xfrm>
          <a:custGeom>
            <a:avLst/>
            <a:gdLst/>
            <a:ahLst/>
            <a:cxnLst/>
            <a:rect l="l" t="t" r="r" b="b"/>
            <a:pathLst>
              <a:path w="451135" h="223340">
                <a:moveTo>
                  <a:pt x="0" y="0"/>
                </a:moveTo>
                <a:lnTo>
                  <a:pt x="451134" y="0"/>
                </a:lnTo>
                <a:lnTo>
                  <a:pt x="451134" y="223340"/>
                </a:lnTo>
                <a:lnTo>
                  <a:pt x="0" y="22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2" name="Freeform 32"/>
          <p:cNvSpPr/>
          <p:nvPr/>
        </p:nvSpPr>
        <p:spPr>
          <a:xfrm>
            <a:off x="10841203" y="3960089"/>
            <a:ext cx="451135" cy="223340"/>
          </a:xfrm>
          <a:custGeom>
            <a:avLst/>
            <a:gdLst/>
            <a:ahLst/>
            <a:cxnLst/>
            <a:rect l="l" t="t" r="r" b="b"/>
            <a:pathLst>
              <a:path w="451135" h="223340">
                <a:moveTo>
                  <a:pt x="0" y="0"/>
                </a:moveTo>
                <a:lnTo>
                  <a:pt x="451135" y="0"/>
                </a:lnTo>
                <a:lnTo>
                  <a:pt x="451135" y="223340"/>
                </a:lnTo>
                <a:lnTo>
                  <a:pt x="0" y="22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3" name="Freeform 33"/>
          <p:cNvSpPr/>
          <p:nvPr/>
        </p:nvSpPr>
        <p:spPr>
          <a:xfrm>
            <a:off x="11365285" y="3960089"/>
            <a:ext cx="451135" cy="223340"/>
          </a:xfrm>
          <a:custGeom>
            <a:avLst/>
            <a:gdLst/>
            <a:ahLst/>
            <a:cxnLst/>
            <a:rect l="l" t="t" r="r" b="b"/>
            <a:pathLst>
              <a:path w="451135" h="223340">
                <a:moveTo>
                  <a:pt x="0" y="0"/>
                </a:moveTo>
                <a:lnTo>
                  <a:pt x="451135" y="0"/>
                </a:lnTo>
                <a:lnTo>
                  <a:pt x="451135" y="223340"/>
                </a:lnTo>
                <a:lnTo>
                  <a:pt x="0" y="22334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34" name="Group 34"/>
          <p:cNvGrpSpPr/>
          <p:nvPr/>
        </p:nvGrpSpPr>
        <p:grpSpPr>
          <a:xfrm>
            <a:off x="10866691" y="7443660"/>
            <a:ext cx="2949307" cy="362124"/>
            <a:chOff x="0" y="0"/>
            <a:chExt cx="986225" cy="121091"/>
          </a:xfrm>
        </p:grpSpPr>
        <p:sp>
          <p:nvSpPr>
            <p:cNvPr id="35" name="Freeform 35"/>
            <p:cNvSpPr/>
            <p:nvPr/>
          </p:nvSpPr>
          <p:spPr>
            <a:xfrm>
              <a:off x="0" y="0"/>
              <a:ext cx="986225" cy="121091"/>
            </a:xfrm>
            <a:custGeom>
              <a:avLst/>
              <a:gdLst/>
              <a:ahLst/>
              <a:cxnLst/>
              <a:rect l="l" t="t" r="r" b="b"/>
              <a:pathLst>
                <a:path w="986225" h="121091">
                  <a:moveTo>
                    <a:pt x="0" y="0"/>
                  </a:moveTo>
                  <a:lnTo>
                    <a:pt x="986225" y="0"/>
                  </a:lnTo>
                  <a:lnTo>
                    <a:pt x="986225" y="121091"/>
                  </a:lnTo>
                  <a:lnTo>
                    <a:pt x="0" y="121091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6" name="TextBox 36"/>
            <p:cNvSpPr txBox="1"/>
            <p:nvPr/>
          </p:nvSpPr>
          <p:spPr>
            <a:xfrm>
              <a:off x="0" y="-28575"/>
              <a:ext cx="986225" cy="14966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576"/>
                </a:lnSpc>
                <a:spcBef>
                  <a:spcPct val="0"/>
                </a:spcBef>
              </a:pPr>
              <a:endParaRPr/>
            </a:p>
          </p:txBody>
        </p:sp>
      </p:grpSp>
      <p:grpSp>
        <p:nvGrpSpPr>
          <p:cNvPr id="37" name="Group 37"/>
          <p:cNvGrpSpPr/>
          <p:nvPr/>
        </p:nvGrpSpPr>
        <p:grpSpPr>
          <a:xfrm>
            <a:off x="8781123" y="8736076"/>
            <a:ext cx="2430681" cy="200832"/>
            <a:chOff x="0" y="0"/>
            <a:chExt cx="812800" cy="67156"/>
          </a:xfrm>
        </p:grpSpPr>
        <p:sp>
          <p:nvSpPr>
            <p:cNvPr id="38" name="Freeform 38"/>
            <p:cNvSpPr/>
            <p:nvPr/>
          </p:nvSpPr>
          <p:spPr>
            <a:xfrm>
              <a:off x="0" y="0"/>
              <a:ext cx="812800" cy="67156"/>
            </a:xfrm>
            <a:custGeom>
              <a:avLst/>
              <a:gdLst/>
              <a:ahLst/>
              <a:cxnLst/>
              <a:rect l="l" t="t" r="r" b="b"/>
              <a:pathLst>
                <a:path w="812800" h="67156">
                  <a:moveTo>
                    <a:pt x="0" y="0"/>
                  </a:moveTo>
                  <a:lnTo>
                    <a:pt x="812800" y="0"/>
                  </a:lnTo>
                  <a:lnTo>
                    <a:pt x="812800" y="67156"/>
                  </a:lnTo>
                  <a:lnTo>
                    <a:pt x="0" y="6715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9" name="TextBox 39"/>
            <p:cNvSpPr txBox="1"/>
            <p:nvPr/>
          </p:nvSpPr>
          <p:spPr>
            <a:xfrm>
              <a:off x="0" y="-28575"/>
              <a:ext cx="812800" cy="95731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576"/>
                </a:lnSpc>
              </a:pPr>
              <a:endParaRPr/>
            </a:p>
          </p:txBody>
        </p:sp>
      </p:grpSp>
      <p:grpSp>
        <p:nvGrpSpPr>
          <p:cNvPr id="40" name="Group 40"/>
          <p:cNvGrpSpPr/>
          <p:nvPr/>
        </p:nvGrpSpPr>
        <p:grpSpPr>
          <a:xfrm>
            <a:off x="10506188" y="3960089"/>
            <a:ext cx="2036232" cy="458951"/>
            <a:chOff x="0" y="0"/>
            <a:chExt cx="680900" cy="153469"/>
          </a:xfrm>
        </p:grpSpPr>
        <p:sp>
          <p:nvSpPr>
            <p:cNvPr id="41" name="Freeform 41"/>
            <p:cNvSpPr/>
            <p:nvPr/>
          </p:nvSpPr>
          <p:spPr>
            <a:xfrm>
              <a:off x="0" y="0"/>
              <a:ext cx="680900" cy="153469"/>
            </a:xfrm>
            <a:custGeom>
              <a:avLst/>
              <a:gdLst/>
              <a:ahLst/>
              <a:cxnLst/>
              <a:rect l="l" t="t" r="r" b="b"/>
              <a:pathLst>
                <a:path w="680900" h="153469">
                  <a:moveTo>
                    <a:pt x="0" y="0"/>
                  </a:moveTo>
                  <a:lnTo>
                    <a:pt x="680900" y="0"/>
                  </a:lnTo>
                  <a:lnTo>
                    <a:pt x="680900" y="153469"/>
                  </a:lnTo>
                  <a:lnTo>
                    <a:pt x="0" y="153469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2" name="TextBox 42"/>
            <p:cNvSpPr txBox="1"/>
            <p:nvPr/>
          </p:nvSpPr>
          <p:spPr>
            <a:xfrm>
              <a:off x="0" y="-19050"/>
              <a:ext cx="680900" cy="172519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sp>
        <p:nvSpPr>
          <p:cNvPr id="43" name="TextBox 43"/>
          <p:cNvSpPr txBox="1"/>
          <p:nvPr/>
        </p:nvSpPr>
        <p:spPr>
          <a:xfrm>
            <a:off x="2927430" y="1924337"/>
            <a:ext cx="2384405" cy="159454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 Bold"/>
              </a:rPr>
              <a:t>Marcel DAVAL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Adjoint Angrie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 Bold"/>
              </a:rPr>
              <a:t>Daniel BROSSIER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Maire délégué Noyant la Gravoyère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Vice-Président Anjou Bleu Communauté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 Bold"/>
              </a:rPr>
              <a:t>Bruno CHAUVIN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Maire délégué Segré</a:t>
            </a:r>
          </a:p>
        </p:txBody>
      </p:sp>
      <p:sp>
        <p:nvSpPr>
          <p:cNvPr id="44" name="TextBox 44"/>
          <p:cNvSpPr txBox="1"/>
          <p:nvPr/>
        </p:nvSpPr>
        <p:spPr>
          <a:xfrm>
            <a:off x="3338290" y="7957965"/>
            <a:ext cx="2458593" cy="230190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 Bold"/>
              </a:rPr>
              <a:t>Christian RUAULT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Maire Saint Philibert du Peuple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Vice-Président Saumur Val de Loire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Vice-Président SIVERT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 Bold"/>
              </a:rPr>
              <a:t>Yves BOUCHER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Maire Brain sur Allonnes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Vice-Président SIVERT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Open Sans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 Bold"/>
              </a:rPr>
              <a:t>Sylvie BEILLARD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Maire de Vernoil-le-Fourrier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Open Sans"/>
              </a:rPr>
              <a:t>Conseillère régionale des Pays de la Loire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Open Sans"/>
            </a:endParaRPr>
          </a:p>
        </p:txBody>
      </p:sp>
      <p:sp>
        <p:nvSpPr>
          <p:cNvPr id="45" name="TextBox 45"/>
          <p:cNvSpPr txBox="1"/>
          <p:nvPr/>
        </p:nvSpPr>
        <p:spPr>
          <a:xfrm>
            <a:off x="5786778" y="7973894"/>
            <a:ext cx="2034344" cy="177138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Judith GRIMA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Conseillère municipale Saumur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Anatole MICHEAUD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Adjoint Doué-en-Anjou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Saumur Val de Loire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SIVERT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Didier GUILLAUME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Les Ulmes</a:t>
            </a:r>
          </a:p>
        </p:txBody>
      </p:sp>
      <p:sp>
        <p:nvSpPr>
          <p:cNvPr id="46" name="TextBox 46"/>
          <p:cNvSpPr txBox="1"/>
          <p:nvPr/>
        </p:nvSpPr>
        <p:spPr>
          <a:xfrm>
            <a:off x="13051769" y="8201133"/>
            <a:ext cx="2126703" cy="19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Xavier DUPONT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Rillé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Président CCTOVAL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SIVERT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Patrick PLANTIER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Conseiller municipal Benais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Sébastien BERGER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Saint-Nicolas-de-Bourgueil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CCTOVAL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13113605" y="4705020"/>
            <a:ext cx="1799819" cy="19482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Dean BLOUIN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Adjoint Les Bois d’Anjou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Baugeois-Vallée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SIVERT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Adrien DENIS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Noyant-Villages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Baugeois-Vallée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Yves JEULAND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Adjoint La Menitré</a:t>
            </a:r>
          </a:p>
        </p:txBody>
      </p:sp>
      <p:sp>
        <p:nvSpPr>
          <p:cNvPr id="48" name="TextBox 48"/>
          <p:cNvSpPr txBox="1"/>
          <p:nvPr/>
        </p:nvSpPr>
        <p:spPr>
          <a:xfrm>
            <a:off x="10870149" y="1796797"/>
            <a:ext cx="1926273" cy="19340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691"/>
              </a:lnSpc>
            </a:pPr>
            <a:r>
              <a:rPr lang="en-US" sz="1207">
                <a:solidFill>
                  <a:srgbClr val="000000"/>
                </a:solidFill>
                <a:latin typeface="Arimo Bold"/>
              </a:rPr>
              <a:t>Jean-Luc DAVY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Maire délégué Daumeray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Président du SIVERT de l’Anjou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 Bold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David LAGLEYZE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Etriché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Président 3RD’ANJOU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SIVERT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Michel POMMOT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Adjoint les Hauts d’Anjou</a:t>
            </a:r>
          </a:p>
        </p:txBody>
      </p:sp>
      <p:sp>
        <p:nvSpPr>
          <p:cNvPr id="49" name="TextBox 49"/>
          <p:cNvSpPr txBox="1"/>
          <p:nvPr/>
        </p:nvSpPr>
        <p:spPr>
          <a:xfrm>
            <a:off x="13539822" y="1794505"/>
            <a:ext cx="1785251" cy="247874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Marc BAINVEL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Adjoint Les-Garennes-sur-Loire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3RD’Anjou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Yves BERLAND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Chaudefonds-sur-Layon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3RD’Anjou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David GEORGET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Adjoint Le Lion d’Angers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Vice-Président 3RD’Anjou</a:t>
            </a:r>
          </a:p>
          <a:p>
            <a:pPr algn="l">
              <a:lnSpc>
                <a:spcPts val="1411"/>
              </a:lnSpc>
            </a:pPr>
            <a:endParaRPr lang="en-US" sz="1007">
              <a:solidFill>
                <a:srgbClr val="000000"/>
              </a:solidFill>
              <a:latin typeface="Arimo"/>
            </a:endParaRP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 Bold"/>
              </a:rPr>
              <a:t>Christine RICHARD</a:t>
            </a:r>
          </a:p>
          <a:p>
            <a:pPr algn="l">
              <a:lnSpc>
                <a:spcPts val="1411"/>
              </a:lnSpc>
            </a:pPr>
            <a:r>
              <a:rPr lang="en-US" sz="1007">
                <a:solidFill>
                  <a:srgbClr val="000000"/>
                </a:solidFill>
                <a:latin typeface="Arimo"/>
              </a:rPr>
              <a:t>Maire Baracé</a:t>
            </a:r>
          </a:p>
        </p:txBody>
      </p:sp>
      <p:sp>
        <p:nvSpPr>
          <p:cNvPr id="50" name="TextBox 50"/>
          <p:cNvSpPr txBox="1"/>
          <p:nvPr/>
        </p:nvSpPr>
        <p:spPr>
          <a:xfrm>
            <a:off x="8936337" y="8677968"/>
            <a:ext cx="1869262" cy="46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Agglomération</a:t>
            </a:r>
          </a:p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Saumur Val de Loire</a:t>
            </a:r>
          </a:p>
        </p:txBody>
      </p:sp>
      <p:sp>
        <p:nvSpPr>
          <p:cNvPr id="51" name="AutoShape 51"/>
          <p:cNvSpPr/>
          <p:nvPr/>
        </p:nvSpPr>
        <p:spPr>
          <a:xfrm flipV="1">
            <a:off x="7884008" y="8916968"/>
            <a:ext cx="1052329" cy="363512"/>
          </a:xfrm>
          <a:prstGeom prst="line">
            <a:avLst/>
          </a:prstGeom>
          <a:ln w="19050" cap="flat">
            <a:solidFill>
              <a:srgbClr val="000000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52" name="TextBox 52"/>
          <p:cNvSpPr txBox="1"/>
          <p:nvPr/>
        </p:nvSpPr>
        <p:spPr>
          <a:xfrm>
            <a:off x="10866691" y="7385722"/>
            <a:ext cx="2567354" cy="46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Com’Com</a:t>
            </a:r>
          </a:p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Touraine Ouest Val de Loire</a:t>
            </a:r>
          </a:p>
        </p:txBody>
      </p:sp>
      <p:sp>
        <p:nvSpPr>
          <p:cNvPr id="53" name="TextBox 53"/>
          <p:cNvSpPr txBox="1"/>
          <p:nvPr/>
        </p:nvSpPr>
        <p:spPr>
          <a:xfrm>
            <a:off x="10618562" y="3950564"/>
            <a:ext cx="1493447" cy="46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Com’Com</a:t>
            </a:r>
          </a:p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Baugeois-Vallée</a:t>
            </a:r>
          </a:p>
        </p:txBody>
      </p:sp>
      <p:grpSp>
        <p:nvGrpSpPr>
          <p:cNvPr id="54" name="Group 54"/>
          <p:cNvGrpSpPr/>
          <p:nvPr/>
        </p:nvGrpSpPr>
        <p:grpSpPr>
          <a:xfrm>
            <a:off x="5963801" y="2745801"/>
            <a:ext cx="2547554" cy="507237"/>
            <a:chOff x="0" y="0"/>
            <a:chExt cx="851882" cy="169616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851882" cy="169616"/>
            </a:xfrm>
            <a:custGeom>
              <a:avLst/>
              <a:gdLst/>
              <a:ahLst/>
              <a:cxnLst/>
              <a:rect l="l" t="t" r="r" b="b"/>
              <a:pathLst>
                <a:path w="851882" h="169616">
                  <a:moveTo>
                    <a:pt x="0" y="0"/>
                  </a:moveTo>
                  <a:lnTo>
                    <a:pt x="851882" y="0"/>
                  </a:lnTo>
                  <a:lnTo>
                    <a:pt x="851882" y="169616"/>
                  </a:lnTo>
                  <a:lnTo>
                    <a:pt x="0" y="16961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19050"/>
              <a:ext cx="851882" cy="18866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grpSp>
        <p:nvGrpSpPr>
          <p:cNvPr id="57" name="Group 57"/>
          <p:cNvGrpSpPr/>
          <p:nvPr/>
        </p:nvGrpSpPr>
        <p:grpSpPr>
          <a:xfrm>
            <a:off x="6455907" y="2668428"/>
            <a:ext cx="2547554" cy="256245"/>
            <a:chOff x="0" y="0"/>
            <a:chExt cx="851882" cy="85686"/>
          </a:xfrm>
        </p:grpSpPr>
        <p:sp>
          <p:nvSpPr>
            <p:cNvPr id="58" name="Freeform 58"/>
            <p:cNvSpPr/>
            <p:nvPr/>
          </p:nvSpPr>
          <p:spPr>
            <a:xfrm>
              <a:off x="0" y="0"/>
              <a:ext cx="851882" cy="85686"/>
            </a:xfrm>
            <a:custGeom>
              <a:avLst/>
              <a:gdLst/>
              <a:ahLst/>
              <a:cxnLst/>
              <a:rect l="l" t="t" r="r" b="b"/>
              <a:pathLst>
                <a:path w="851882" h="85686">
                  <a:moveTo>
                    <a:pt x="0" y="0"/>
                  </a:moveTo>
                  <a:lnTo>
                    <a:pt x="851882" y="0"/>
                  </a:lnTo>
                  <a:lnTo>
                    <a:pt x="851882" y="85686"/>
                  </a:lnTo>
                  <a:lnTo>
                    <a:pt x="0" y="8568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9" name="TextBox 59"/>
            <p:cNvSpPr txBox="1"/>
            <p:nvPr/>
          </p:nvSpPr>
          <p:spPr>
            <a:xfrm>
              <a:off x="0" y="-19050"/>
              <a:ext cx="851882" cy="10473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sp>
        <p:nvSpPr>
          <p:cNvPr id="60" name="TextBox 60"/>
          <p:cNvSpPr txBox="1"/>
          <p:nvPr/>
        </p:nvSpPr>
        <p:spPr>
          <a:xfrm>
            <a:off x="5470108" y="2915148"/>
            <a:ext cx="2309176" cy="46847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Com’Com</a:t>
            </a:r>
          </a:p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Anjou Bleu Communauté</a:t>
            </a:r>
          </a:p>
        </p:txBody>
      </p:sp>
      <p:grpSp>
        <p:nvGrpSpPr>
          <p:cNvPr id="61" name="Group 61"/>
          <p:cNvGrpSpPr/>
          <p:nvPr/>
        </p:nvGrpSpPr>
        <p:grpSpPr>
          <a:xfrm>
            <a:off x="8723471" y="3518880"/>
            <a:ext cx="1895091" cy="256245"/>
            <a:chOff x="0" y="0"/>
            <a:chExt cx="633703" cy="85686"/>
          </a:xfrm>
        </p:grpSpPr>
        <p:sp>
          <p:nvSpPr>
            <p:cNvPr id="62" name="Freeform 62"/>
            <p:cNvSpPr/>
            <p:nvPr/>
          </p:nvSpPr>
          <p:spPr>
            <a:xfrm>
              <a:off x="0" y="0"/>
              <a:ext cx="633703" cy="85686"/>
            </a:xfrm>
            <a:custGeom>
              <a:avLst/>
              <a:gdLst/>
              <a:ahLst/>
              <a:cxnLst/>
              <a:rect l="l" t="t" r="r" b="b"/>
              <a:pathLst>
                <a:path w="633703" h="85686">
                  <a:moveTo>
                    <a:pt x="0" y="0"/>
                  </a:moveTo>
                  <a:lnTo>
                    <a:pt x="633703" y="0"/>
                  </a:lnTo>
                  <a:lnTo>
                    <a:pt x="633703" y="85686"/>
                  </a:lnTo>
                  <a:lnTo>
                    <a:pt x="0" y="8568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63" name="TextBox 63"/>
            <p:cNvSpPr txBox="1"/>
            <p:nvPr/>
          </p:nvSpPr>
          <p:spPr>
            <a:xfrm>
              <a:off x="0" y="-19050"/>
              <a:ext cx="633703" cy="10473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sp>
        <p:nvSpPr>
          <p:cNvPr id="64" name="TextBox 64"/>
          <p:cNvSpPr txBox="1"/>
          <p:nvPr/>
        </p:nvSpPr>
        <p:spPr>
          <a:xfrm>
            <a:off x="8723471" y="3044077"/>
            <a:ext cx="1117334" cy="24093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796"/>
              </a:lnSpc>
            </a:pPr>
            <a:r>
              <a:rPr lang="en-US" sz="1522">
                <a:solidFill>
                  <a:srgbClr val="0CB3B3">
                    <a:alpha val="76863"/>
                  </a:srgbClr>
                </a:solidFill>
                <a:latin typeface="Arimo Bold"/>
              </a:rPr>
              <a:t>3RD’ANJOU</a:t>
            </a:r>
          </a:p>
        </p:txBody>
      </p:sp>
      <p:sp>
        <p:nvSpPr>
          <p:cNvPr id="65" name="TextBox 65"/>
          <p:cNvSpPr txBox="1"/>
          <p:nvPr/>
        </p:nvSpPr>
        <p:spPr>
          <a:xfrm>
            <a:off x="8723471" y="3287751"/>
            <a:ext cx="1895091" cy="5350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01"/>
              </a:lnSpc>
            </a:pPr>
            <a:r>
              <a:rPr lang="en-US" sz="848">
                <a:solidFill>
                  <a:srgbClr val="0CB3B3"/>
                </a:solidFill>
                <a:latin typeface="Arimo Bold"/>
              </a:rPr>
              <a:t>est composé de :</a:t>
            </a:r>
          </a:p>
          <a:p>
            <a:pPr marL="183239" lvl="1" indent="-91619" algn="l">
              <a:lnSpc>
                <a:spcPts val="1001"/>
              </a:lnSpc>
              <a:buFont typeface="Arial"/>
              <a:buChar char="•"/>
            </a:pPr>
            <a:r>
              <a:rPr lang="en-US" sz="848">
                <a:solidFill>
                  <a:srgbClr val="0CB3B3"/>
                </a:solidFill>
                <a:latin typeface="Arimo Bold"/>
              </a:rPr>
              <a:t>Com’com Vallée du Haut Anjou</a:t>
            </a:r>
          </a:p>
          <a:p>
            <a:pPr marL="183239" lvl="1" indent="-91619" algn="l">
              <a:lnSpc>
                <a:spcPts val="1001"/>
              </a:lnSpc>
              <a:buFont typeface="Arial"/>
              <a:buChar char="•"/>
            </a:pPr>
            <a:r>
              <a:rPr lang="en-US" sz="848">
                <a:solidFill>
                  <a:srgbClr val="0CB3B3"/>
                </a:solidFill>
                <a:latin typeface="Arimo Bold"/>
              </a:rPr>
              <a:t>Com’com Loire Layon Aubance</a:t>
            </a:r>
          </a:p>
          <a:p>
            <a:pPr marL="183239" lvl="1" indent="-91619" algn="l">
              <a:lnSpc>
                <a:spcPts val="1001"/>
              </a:lnSpc>
              <a:buFont typeface="Arial"/>
              <a:buChar char="•"/>
            </a:pPr>
            <a:r>
              <a:rPr lang="en-US" sz="848">
                <a:solidFill>
                  <a:srgbClr val="0CB3B3"/>
                </a:solidFill>
                <a:latin typeface="Arimo Bold"/>
              </a:rPr>
              <a:t>Com’com Anjou Loir et Sarthe</a:t>
            </a:r>
          </a:p>
        </p:txBody>
      </p:sp>
      <p:sp>
        <p:nvSpPr>
          <p:cNvPr id="66" name="Freeform 66"/>
          <p:cNvSpPr/>
          <p:nvPr/>
        </p:nvSpPr>
        <p:spPr>
          <a:xfrm>
            <a:off x="5350690" y="3380025"/>
            <a:ext cx="2042196" cy="395100"/>
          </a:xfrm>
          <a:custGeom>
            <a:avLst/>
            <a:gdLst/>
            <a:ahLst/>
            <a:cxnLst/>
            <a:rect l="l" t="t" r="r" b="b"/>
            <a:pathLst>
              <a:path w="2042196" h="395100">
                <a:moveTo>
                  <a:pt x="0" y="0"/>
                </a:moveTo>
                <a:lnTo>
                  <a:pt x="2042196" y="0"/>
                </a:lnTo>
                <a:lnTo>
                  <a:pt x="2042196" y="395100"/>
                </a:lnTo>
                <a:lnTo>
                  <a:pt x="0" y="395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235" t="-813359" r="-73924" b="-15633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7" name="Freeform 67"/>
          <p:cNvSpPr/>
          <p:nvPr/>
        </p:nvSpPr>
        <p:spPr>
          <a:xfrm>
            <a:off x="6921912" y="3377359"/>
            <a:ext cx="710198" cy="395100"/>
          </a:xfrm>
          <a:custGeom>
            <a:avLst/>
            <a:gdLst/>
            <a:ahLst/>
            <a:cxnLst/>
            <a:rect l="l" t="t" r="r" b="b"/>
            <a:pathLst>
              <a:path w="710198" h="395100">
                <a:moveTo>
                  <a:pt x="0" y="0"/>
                </a:moveTo>
                <a:lnTo>
                  <a:pt x="710198" y="0"/>
                </a:lnTo>
                <a:lnTo>
                  <a:pt x="710198" y="395100"/>
                </a:lnTo>
                <a:lnTo>
                  <a:pt x="0" y="3951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5265" t="-813359" r="-212570" b="-15633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8" name="TextBox 68"/>
          <p:cNvSpPr txBox="1"/>
          <p:nvPr/>
        </p:nvSpPr>
        <p:spPr>
          <a:xfrm>
            <a:off x="5494852" y="1729889"/>
            <a:ext cx="5097284" cy="60642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4900"/>
              </a:lnSpc>
              <a:spcBef>
                <a:spcPct val="0"/>
              </a:spcBef>
            </a:pPr>
            <a:r>
              <a:rPr lang="en-US" sz="3500" dirty="0">
                <a:solidFill>
                  <a:srgbClr val="008339"/>
                </a:solidFill>
                <a:latin typeface="Glacial Indifference Bold"/>
              </a:rPr>
              <a:t>LES ÉLUS DU TERRITOIRE</a:t>
            </a:r>
          </a:p>
        </p:txBody>
      </p:sp>
      <p:sp>
        <p:nvSpPr>
          <p:cNvPr id="69" name="Freeform 69"/>
          <p:cNvSpPr/>
          <p:nvPr/>
        </p:nvSpPr>
        <p:spPr>
          <a:xfrm>
            <a:off x="1760716" y="8539849"/>
            <a:ext cx="1166714" cy="1166714"/>
          </a:xfrm>
          <a:custGeom>
            <a:avLst/>
            <a:gdLst/>
            <a:ahLst/>
            <a:cxnLst/>
            <a:rect l="l" t="t" r="r" b="b"/>
            <a:pathLst>
              <a:path w="1166714" h="1166714">
                <a:moveTo>
                  <a:pt x="0" y="0"/>
                </a:moveTo>
                <a:lnTo>
                  <a:pt x="1166714" y="0"/>
                </a:lnTo>
                <a:lnTo>
                  <a:pt x="1166714" y="1166713"/>
                </a:lnTo>
                <a:lnTo>
                  <a:pt x="0" y="1166713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0" name="Freeform 70"/>
          <p:cNvSpPr/>
          <p:nvPr/>
        </p:nvSpPr>
        <p:spPr>
          <a:xfrm>
            <a:off x="15499508" y="2580976"/>
            <a:ext cx="1353437" cy="725825"/>
          </a:xfrm>
          <a:custGeom>
            <a:avLst/>
            <a:gdLst/>
            <a:ahLst/>
            <a:cxnLst/>
            <a:rect l="l" t="t" r="r" b="b"/>
            <a:pathLst>
              <a:path w="1353437" h="725825">
                <a:moveTo>
                  <a:pt x="0" y="0"/>
                </a:moveTo>
                <a:lnTo>
                  <a:pt x="1353437" y="0"/>
                </a:lnTo>
                <a:lnTo>
                  <a:pt x="1353437" y="725825"/>
                </a:lnTo>
                <a:lnTo>
                  <a:pt x="0" y="7258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1" name="Freeform 71"/>
          <p:cNvSpPr/>
          <p:nvPr/>
        </p:nvSpPr>
        <p:spPr>
          <a:xfrm>
            <a:off x="15178472" y="5445120"/>
            <a:ext cx="1439421" cy="496600"/>
          </a:xfrm>
          <a:custGeom>
            <a:avLst/>
            <a:gdLst/>
            <a:ahLst/>
            <a:cxnLst/>
            <a:rect l="l" t="t" r="r" b="b"/>
            <a:pathLst>
              <a:path w="1439421" h="496600">
                <a:moveTo>
                  <a:pt x="0" y="0"/>
                </a:moveTo>
                <a:lnTo>
                  <a:pt x="1439421" y="0"/>
                </a:lnTo>
                <a:lnTo>
                  <a:pt x="1439421" y="496600"/>
                </a:lnTo>
                <a:lnTo>
                  <a:pt x="0" y="496600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2" name="Freeform 72"/>
          <p:cNvSpPr/>
          <p:nvPr/>
        </p:nvSpPr>
        <p:spPr>
          <a:xfrm>
            <a:off x="1621162" y="2134357"/>
            <a:ext cx="1068143" cy="1068143"/>
          </a:xfrm>
          <a:custGeom>
            <a:avLst/>
            <a:gdLst/>
            <a:ahLst/>
            <a:cxnLst/>
            <a:rect l="l" t="t" r="r" b="b"/>
            <a:pathLst>
              <a:path w="1068143" h="1068143">
                <a:moveTo>
                  <a:pt x="0" y="0"/>
                </a:moveTo>
                <a:lnTo>
                  <a:pt x="1068143" y="0"/>
                </a:lnTo>
                <a:lnTo>
                  <a:pt x="1068143" y="1068143"/>
                </a:lnTo>
                <a:lnTo>
                  <a:pt x="0" y="1068143"/>
                </a:lnTo>
                <a:lnTo>
                  <a:pt x="0" y="0"/>
                </a:lnTo>
                <a:close/>
              </a:path>
            </a:pathLst>
          </a:custGeom>
          <a:blipFill>
            <a:blip r:embed="rId8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3" name="Freeform 73"/>
          <p:cNvSpPr/>
          <p:nvPr/>
        </p:nvSpPr>
        <p:spPr>
          <a:xfrm>
            <a:off x="15080598" y="8641397"/>
            <a:ext cx="1095628" cy="1103882"/>
          </a:xfrm>
          <a:custGeom>
            <a:avLst/>
            <a:gdLst/>
            <a:ahLst/>
            <a:cxnLst/>
            <a:rect l="l" t="t" r="r" b="b"/>
            <a:pathLst>
              <a:path w="1095628" h="1103882">
                <a:moveTo>
                  <a:pt x="0" y="0"/>
                </a:moveTo>
                <a:lnTo>
                  <a:pt x="1095628" y="0"/>
                </a:lnTo>
                <a:lnTo>
                  <a:pt x="1095628" y="1103881"/>
                </a:lnTo>
                <a:lnTo>
                  <a:pt x="0" y="1103881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4167" y="1593536"/>
            <a:ext cx="17939665" cy="8690335"/>
            <a:chOff x="0" y="0"/>
            <a:chExt cx="4724850" cy="228881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724850" cy="2288813"/>
            </a:xfrm>
            <a:custGeom>
              <a:avLst/>
              <a:gdLst/>
              <a:ahLst/>
              <a:cxnLst/>
              <a:rect l="l" t="t" r="r" b="b"/>
              <a:pathLst>
                <a:path w="4724850" h="2288813">
                  <a:moveTo>
                    <a:pt x="0" y="0"/>
                  </a:moveTo>
                  <a:lnTo>
                    <a:pt x="4724850" y="0"/>
                  </a:lnTo>
                  <a:lnTo>
                    <a:pt x="4724850" y="2288813"/>
                  </a:lnTo>
                  <a:lnTo>
                    <a:pt x="0" y="2288813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724850" cy="232691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174167" y="92652"/>
            <a:ext cx="17939665" cy="10191219"/>
            <a:chOff x="0" y="0"/>
            <a:chExt cx="4724850" cy="268410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724850" cy="2684107"/>
            </a:xfrm>
            <a:custGeom>
              <a:avLst/>
              <a:gdLst/>
              <a:ahLst/>
              <a:cxnLst/>
              <a:rect l="l" t="t" r="r" b="b"/>
              <a:pathLst>
                <a:path w="4724850" h="2684107">
                  <a:moveTo>
                    <a:pt x="0" y="0"/>
                  </a:moveTo>
                  <a:lnTo>
                    <a:pt x="4724850" y="0"/>
                  </a:lnTo>
                  <a:lnTo>
                    <a:pt x="4724850" y="2684107"/>
                  </a:lnTo>
                  <a:lnTo>
                    <a:pt x="0" y="2684107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104775"/>
              <a:ext cx="4724850" cy="278888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marL="0" lvl="0" indent="0" algn="ctr">
                <a:lnSpc>
                  <a:spcPts val="7000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6" name="Group 16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7" name="Freeform 17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8" name="TextBox 18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9" name="Freeform 19"/>
          <p:cNvSpPr/>
          <p:nvPr/>
        </p:nvSpPr>
        <p:spPr>
          <a:xfrm>
            <a:off x="4311037" y="1957183"/>
            <a:ext cx="10287000" cy="10287000"/>
          </a:xfrm>
          <a:custGeom>
            <a:avLst/>
            <a:gdLst/>
            <a:ahLst/>
            <a:cxnLst/>
            <a:rect l="l" t="t" r="r" b="b"/>
            <a:pathLst>
              <a:path w="10287000" h="10287000">
                <a:moveTo>
                  <a:pt x="0" y="0"/>
                </a:moveTo>
                <a:lnTo>
                  <a:pt x="10287000" y="0"/>
                </a:lnTo>
                <a:lnTo>
                  <a:pt x="10287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0" name="Freeform 20"/>
          <p:cNvSpPr/>
          <p:nvPr/>
        </p:nvSpPr>
        <p:spPr>
          <a:xfrm>
            <a:off x="6744895" y="3501777"/>
            <a:ext cx="474261" cy="234789"/>
          </a:xfrm>
          <a:custGeom>
            <a:avLst/>
            <a:gdLst/>
            <a:ahLst/>
            <a:cxnLst/>
            <a:rect l="l" t="t" r="r" b="b"/>
            <a:pathLst>
              <a:path w="474261" h="234789">
                <a:moveTo>
                  <a:pt x="0" y="0"/>
                </a:moveTo>
                <a:lnTo>
                  <a:pt x="474262" y="0"/>
                </a:lnTo>
                <a:lnTo>
                  <a:pt x="474262" y="234789"/>
                </a:lnTo>
                <a:lnTo>
                  <a:pt x="0" y="234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1" name="Freeform 21"/>
          <p:cNvSpPr/>
          <p:nvPr/>
        </p:nvSpPr>
        <p:spPr>
          <a:xfrm>
            <a:off x="7295843" y="3501777"/>
            <a:ext cx="474261" cy="234789"/>
          </a:xfrm>
          <a:custGeom>
            <a:avLst/>
            <a:gdLst/>
            <a:ahLst/>
            <a:cxnLst/>
            <a:rect l="l" t="t" r="r" b="b"/>
            <a:pathLst>
              <a:path w="474261" h="234789">
                <a:moveTo>
                  <a:pt x="0" y="0"/>
                </a:moveTo>
                <a:lnTo>
                  <a:pt x="474262" y="0"/>
                </a:lnTo>
                <a:lnTo>
                  <a:pt x="474262" y="234789"/>
                </a:lnTo>
                <a:lnTo>
                  <a:pt x="0" y="234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2" name="Freeform 22"/>
          <p:cNvSpPr/>
          <p:nvPr/>
        </p:nvSpPr>
        <p:spPr>
          <a:xfrm>
            <a:off x="11312871" y="4831646"/>
            <a:ext cx="474261" cy="234789"/>
          </a:xfrm>
          <a:custGeom>
            <a:avLst/>
            <a:gdLst/>
            <a:ahLst/>
            <a:cxnLst/>
            <a:rect l="l" t="t" r="r" b="b"/>
            <a:pathLst>
              <a:path w="474261" h="234789">
                <a:moveTo>
                  <a:pt x="0" y="0"/>
                </a:moveTo>
                <a:lnTo>
                  <a:pt x="474261" y="0"/>
                </a:lnTo>
                <a:lnTo>
                  <a:pt x="474261" y="234789"/>
                </a:lnTo>
                <a:lnTo>
                  <a:pt x="0" y="234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23" name="Freeform 23"/>
          <p:cNvSpPr/>
          <p:nvPr/>
        </p:nvSpPr>
        <p:spPr>
          <a:xfrm>
            <a:off x="11863819" y="4831646"/>
            <a:ext cx="474261" cy="234789"/>
          </a:xfrm>
          <a:custGeom>
            <a:avLst/>
            <a:gdLst/>
            <a:ahLst/>
            <a:cxnLst/>
            <a:rect l="l" t="t" r="r" b="b"/>
            <a:pathLst>
              <a:path w="474261" h="234789">
                <a:moveTo>
                  <a:pt x="0" y="0"/>
                </a:moveTo>
                <a:lnTo>
                  <a:pt x="474261" y="0"/>
                </a:lnTo>
                <a:lnTo>
                  <a:pt x="474261" y="234789"/>
                </a:lnTo>
                <a:lnTo>
                  <a:pt x="0" y="23478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642081" t="-760637" r="-1426975" b="-3520742"/>
            </a:stretch>
          </a:blipFill>
        </p:spPr>
        <p:txBody>
          <a:bodyPr/>
          <a:lstStyle/>
          <a:p>
            <a:endParaRPr lang="fr-FR"/>
          </a:p>
        </p:txBody>
      </p:sp>
      <p:grpSp>
        <p:nvGrpSpPr>
          <p:cNvPr id="24" name="Group 24"/>
          <p:cNvGrpSpPr/>
          <p:nvPr/>
        </p:nvGrpSpPr>
        <p:grpSpPr>
          <a:xfrm>
            <a:off x="11339665" y="8493798"/>
            <a:ext cx="3100499" cy="380688"/>
            <a:chOff x="0" y="0"/>
            <a:chExt cx="986225" cy="121091"/>
          </a:xfrm>
        </p:grpSpPr>
        <p:sp>
          <p:nvSpPr>
            <p:cNvPr id="25" name="Freeform 25"/>
            <p:cNvSpPr/>
            <p:nvPr/>
          </p:nvSpPr>
          <p:spPr>
            <a:xfrm>
              <a:off x="0" y="0"/>
              <a:ext cx="986225" cy="121091"/>
            </a:xfrm>
            <a:custGeom>
              <a:avLst/>
              <a:gdLst/>
              <a:ahLst/>
              <a:cxnLst/>
              <a:rect l="l" t="t" r="r" b="b"/>
              <a:pathLst>
                <a:path w="986225" h="121091">
                  <a:moveTo>
                    <a:pt x="0" y="0"/>
                  </a:moveTo>
                  <a:lnTo>
                    <a:pt x="986225" y="0"/>
                  </a:lnTo>
                  <a:lnTo>
                    <a:pt x="986225" y="121091"/>
                  </a:lnTo>
                  <a:lnTo>
                    <a:pt x="0" y="121091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0" y="-28575"/>
              <a:ext cx="986225" cy="14966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576"/>
                </a:lnSpc>
                <a:spcBef>
                  <a:spcPct val="0"/>
                </a:spcBef>
              </a:pPr>
              <a:endParaRPr/>
            </a:p>
          </p:txBody>
        </p:sp>
      </p:grpSp>
      <p:sp>
        <p:nvSpPr>
          <p:cNvPr id="27" name="TextBox 27"/>
          <p:cNvSpPr txBox="1"/>
          <p:nvPr/>
        </p:nvSpPr>
        <p:spPr>
          <a:xfrm>
            <a:off x="11339665" y="8433378"/>
            <a:ext cx="2698966" cy="4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Com’Com</a:t>
            </a:r>
          </a:p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Touraine Ouest Val de Loire</a:t>
            </a:r>
          </a:p>
        </p:txBody>
      </p:sp>
      <p:grpSp>
        <p:nvGrpSpPr>
          <p:cNvPr id="28" name="Group 28"/>
          <p:cNvGrpSpPr/>
          <p:nvPr/>
        </p:nvGrpSpPr>
        <p:grpSpPr>
          <a:xfrm>
            <a:off x="9147183" y="9852466"/>
            <a:ext cx="2555285" cy="211127"/>
            <a:chOff x="0" y="0"/>
            <a:chExt cx="812800" cy="67156"/>
          </a:xfrm>
        </p:grpSpPr>
        <p:sp>
          <p:nvSpPr>
            <p:cNvPr id="29" name="Freeform 29"/>
            <p:cNvSpPr/>
            <p:nvPr/>
          </p:nvSpPr>
          <p:spPr>
            <a:xfrm>
              <a:off x="0" y="0"/>
              <a:ext cx="812800" cy="67156"/>
            </a:xfrm>
            <a:custGeom>
              <a:avLst/>
              <a:gdLst/>
              <a:ahLst/>
              <a:cxnLst/>
              <a:rect l="l" t="t" r="r" b="b"/>
              <a:pathLst>
                <a:path w="812800" h="67156">
                  <a:moveTo>
                    <a:pt x="0" y="0"/>
                  </a:moveTo>
                  <a:lnTo>
                    <a:pt x="812800" y="0"/>
                  </a:lnTo>
                  <a:lnTo>
                    <a:pt x="812800" y="67156"/>
                  </a:lnTo>
                  <a:lnTo>
                    <a:pt x="0" y="6715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0" y="-28575"/>
              <a:ext cx="812800" cy="95731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576"/>
                </a:lnSpc>
              </a:pPr>
              <a:endParaRPr/>
            </a:p>
          </p:txBody>
        </p:sp>
      </p:grpSp>
      <p:grpSp>
        <p:nvGrpSpPr>
          <p:cNvPr id="31" name="Group 31"/>
          <p:cNvGrpSpPr/>
          <p:nvPr/>
        </p:nvGrpSpPr>
        <p:grpSpPr>
          <a:xfrm>
            <a:off x="10960681" y="4831646"/>
            <a:ext cx="2140616" cy="482478"/>
            <a:chOff x="0" y="0"/>
            <a:chExt cx="680900" cy="153469"/>
          </a:xfrm>
        </p:grpSpPr>
        <p:sp>
          <p:nvSpPr>
            <p:cNvPr id="32" name="Freeform 32"/>
            <p:cNvSpPr/>
            <p:nvPr/>
          </p:nvSpPr>
          <p:spPr>
            <a:xfrm>
              <a:off x="0" y="0"/>
              <a:ext cx="680900" cy="153469"/>
            </a:xfrm>
            <a:custGeom>
              <a:avLst/>
              <a:gdLst/>
              <a:ahLst/>
              <a:cxnLst/>
              <a:rect l="l" t="t" r="r" b="b"/>
              <a:pathLst>
                <a:path w="680900" h="153469">
                  <a:moveTo>
                    <a:pt x="0" y="0"/>
                  </a:moveTo>
                  <a:lnTo>
                    <a:pt x="680900" y="0"/>
                  </a:lnTo>
                  <a:lnTo>
                    <a:pt x="680900" y="153469"/>
                  </a:lnTo>
                  <a:lnTo>
                    <a:pt x="0" y="153469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0" y="-19050"/>
              <a:ext cx="680900" cy="172519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9310355" y="9791868"/>
            <a:ext cx="1965087" cy="4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Agglomération</a:t>
            </a:r>
          </a:p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Saumur Val de Loire</a:t>
            </a:r>
          </a:p>
        </p:txBody>
      </p:sp>
      <p:sp>
        <p:nvSpPr>
          <p:cNvPr id="35" name="TextBox 35"/>
          <p:cNvSpPr txBox="1"/>
          <p:nvPr/>
        </p:nvSpPr>
        <p:spPr>
          <a:xfrm>
            <a:off x="11078816" y="4822121"/>
            <a:ext cx="1570006" cy="4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Com’Com</a:t>
            </a:r>
          </a:p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Baugeois-Vallée</a:t>
            </a:r>
          </a:p>
        </p:txBody>
      </p:sp>
      <p:grpSp>
        <p:nvGrpSpPr>
          <p:cNvPr id="36" name="Group 36"/>
          <p:cNvGrpSpPr/>
          <p:nvPr/>
        </p:nvGrpSpPr>
        <p:grpSpPr>
          <a:xfrm>
            <a:off x="6185437" y="3555110"/>
            <a:ext cx="2678150" cy="533239"/>
            <a:chOff x="0" y="0"/>
            <a:chExt cx="851882" cy="169616"/>
          </a:xfrm>
        </p:grpSpPr>
        <p:sp>
          <p:nvSpPr>
            <p:cNvPr id="37" name="Freeform 37"/>
            <p:cNvSpPr/>
            <p:nvPr/>
          </p:nvSpPr>
          <p:spPr>
            <a:xfrm>
              <a:off x="0" y="0"/>
              <a:ext cx="851882" cy="169616"/>
            </a:xfrm>
            <a:custGeom>
              <a:avLst/>
              <a:gdLst/>
              <a:ahLst/>
              <a:cxnLst/>
              <a:rect l="l" t="t" r="r" b="b"/>
              <a:pathLst>
                <a:path w="851882" h="169616">
                  <a:moveTo>
                    <a:pt x="0" y="0"/>
                  </a:moveTo>
                  <a:lnTo>
                    <a:pt x="851882" y="0"/>
                  </a:lnTo>
                  <a:lnTo>
                    <a:pt x="851882" y="169616"/>
                  </a:lnTo>
                  <a:lnTo>
                    <a:pt x="0" y="16961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38" name="TextBox 38"/>
            <p:cNvSpPr txBox="1"/>
            <p:nvPr/>
          </p:nvSpPr>
          <p:spPr>
            <a:xfrm>
              <a:off x="0" y="-19050"/>
              <a:ext cx="851882" cy="18866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grpSp>
        <p:nvGrpSpPr>
          <p:cNvPr id="39" name="Group 39"/>
          <p:cNvGrpSpPr/>
          <p:nvPr/>
        </p:nvGrpSpPr>
        <p:grpSpPr>
          <a:xfrm>
            <a:off x="6702769" y="3473771"/>
            <a:ext cx="2678150" cy="269381"/>
            <a:chOff x="0" y="0"/>
            <a:chExt cx="851882" cy="85686"/>
          </a:xfrm>
        </p:grpSpPr>
        <p:sp>
          <p:nvSpPr>
            <p:cNvPr id="40" name="Freeform 40"/>
            <p:cNvSpPr/>
            <p:nvPr/>
          </p:nvSpPr>
          <p:spPr>
            <a:xfrm>
              <a:off x="0" y="0"/>
              <a:ext cx="851882" cy="85686"/>
            </a:xfrm>
            <a:custGeom>
              <a:avLst/>
              <a:gdLst/>
              <a:ahLst/>
              <a:cxnLst/>
              <a:rect l="l" t="t" r="r" b="b"/>
              <a:pathLst>
                <a:path w="851882" h="85686">
                  <a:moveTo>
                    <a:pt x="0" y="0"/>
                  </a:moveTo>
                  <a:lnTo>
                    <a:pt x="851882" y="0"/>
                  </a:lnTo>
                  <a:lnTo>
                    <a:pt x="851882" y="85686"/>
                  </a:lnTo>
                  <a:lnTo>
                    <a:pt x="0" y="8568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1" name="TextBox 41"/>
            <p:cNvSpPr txBox="1"/>
            <p:nvPr/>
          </p:nvSpPr>
          <p:spPr>
            <a:xfrm>
              <a:off x="0" y="-19050"/>
              <a:ext cx="851882" cy="10473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sp>
        <p:nvSpPr>
          <p:cNvPr id="42" name="TextBox 42"/>
          <p:cNvSpPr txBox="1"/>
          <p:nvPr/>
        </p:nvSpPr>
        <p:spPr>
          <a:xfrm>
            <a:off x="5666435" y="3733627"/>
            <a:ext cx="2427552" cy="49200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Com’Com</a:t>
            </a:r>
          </a:p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Anjou Bleu Communauté</a:t>
            </a:r>
          </a:p>
        </p:txBody>
      </p:sp>
      <p:grpSp>
        <p:nvGrpSpPr>
          <p:cNvPr id="43" name="Group 43"/>
          <p:cNvGrpSpPr/>
          <p:nvPr/>
        </p:nvGrpSpPr>
        <p:grpSpPr>
          <a:xfrm>
            <a:off x="9086577" y="4367820"/>
            <a:ext cx="1992239" cy="269381"/>
            <a:chOff x="0" y="0"/>
            <a:chExt cx="633703" cy="85686"/>
          </a:xfrm>
        </p:grpSpPr>
        <p:sp>
          <p:nvSpPr>
            <p:cNvPr id="44" name="Freeform 44"/>
            <p:cNvSpPr/>
            <p:nvPr/>
          </p:nvSpPr>
          <p:spPr>
            <a:xfrm>
              <a:off x="0" y="0"/>
              <a:ext cx="633703" cy="85686"/>
            </a:xfrm>
            <a:custGeom>
              <a:avLst/>
              <a:gdLst/>
              <a:ahLst/>
              <a:cxnLst/>
              <a:rect l="l" t="t" r="r" b="b"/>
              <a:pathLst>
                <a:path w="633703" h="85686">
                  <a:moveTo>
                    <a:pt x="0" y="0"/>
                  </a:moveTo>
                  <a:lnTo>
                    <a:pt x="633703" y="0"/>
                  </a:lnTo>
                  <a:lnTo>
                    <a:pt x="633703" y="85686"/>
                  </a:lnTo>
                  <a:lnTo>
                    <a:pt x="0" y="85686"/>
                  </a:lnTo>
                  <a:close/>
                </a:path>
              </a:pathLst>
            </a:custGeom>
            <a:solidFill>
              <a:srgbClr val="FFF5EC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5" name="TextBox 45"/>
            <p:cNvSpPr txBox="1"/>
            <p:nvPr/>
          </p:nvSpPr>
          <p:spPr>
            <a:xfrm>
              <a:off x="0" y="-19050"/>
              <a:ext cx="633703" cy="104736"/>
            </a:xfrm>
            <a:prstGeom prst="rect">
              <a:avLst/>
            </a:prstGeom>
          </p:spPr>
          <p:txBody>
            <a:bodyPr lIns="28329" tIns="28329" rIns="28329" bIns="28329" rtlCol="0" anchor="ctr"/>
            <a:lstStyle/>
            <a:p>
              <a:pPr algn="ctr">
                <a:lnSpc>
                  <a:spcPts val="2138"/>
                </a:lnSpc>
              </a:pPr>
              <a:endParaRPr/>
            </a:p>
          </p:txBody>
        </p:sp>
      </p:grpSp>
      <p:sp>
        <p:nvSpPr>
          <p:cNvPr id="46" name="TextBox 46"/>
          <p:cNvSpPr txBox="1"/>
          <p:nvPr/>
        </p:nvSpPr>
        <p:spPr>
          <a:xfrm>
            <a:off x="9086577" y="4135344"/>
            <a:ext cx="1992239" cy="55198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1052"/>
              </a:lnSpc>
            </a:pPr>
            <a:r>
              <a:rPr lang="en-US" sz="892">
                <a:solidFill>
                  <a:srgbClr val="0CB3B3"/>
                </a:solidFill>
                <a:latin typeface="Arimo Bold"/>
              </a:rPr>
              <a:t>est composé de :</a:t>
            </a:r>
          </a:p>
          <a:p>
            <a:pPr marL="192632" lvl="1" indent="-96316" algn="l">
              <a:lnSpc>
                <a:spcPts val="1052"/>
              </a:lnSpc>
              <a:buFont typeface="Arial"/>
              <a:buChar char="•"/>
            </a:pPr>
            <a:r>
              <a:rPr lang="en-US" sz="892">
                <a:solidFill>
                  <a:srgbClr val="0CB3B3"/>
                </a:solidFill>
                <a:latin typeface="Arimo Bold"/>
              </a:rPr>
              <a:t>Com’com Vallée du Haut Anjou</a:t>
            </a:r>
          </a:p>
          <a:p>
            <a:pPr marL="192632" lvl="1" indent="-96316" algn="l">
              <a:lnSpc>
                <a:spcPts val="1052"/>
              </a:lnSpc>
              <a:buFont typeface="Arial"/>
              <a:buChar char="•"/>
            </a:pPr>
            <a:r>
              <a:rPr lang="en-US" sz="892">
                <a:solidFill>
                  <a:srgbClr val="0CB3B3"/>
                </a:solidFill>
                <a:latin typeface="Arimo Bold"/>
              </a:rPr>
              <a:t>Com’com Loire Layon Aubance</a:t>
            </a:r>
          </a:p>
          <a:p>
            <a:pPr marL="192632" lvl="1" indent="-96316" algn="l">
              <a:lnSpc>
                <a:spcPts val="1052"/>
              </a:lnSpc>
              <a:buFont typeface="Arial"/>
              <a:buChar char="•"/>
            </a:pPr>
            <a:r>
              <a:rPr lang="en-US" sz="892">
                <a:solidFill>
                  <a:srgbClr val="0CB3B3"/>
                </a:solidFill>
                <a:latin typeface="Arimo Bold"/>
              </a:rPr>
              <a:t>Com’com Anjou Loir et Sarthe</a:t>
            </a:r>
          </a:p>
        </p:txBody>
      </p:sp>
      <p:sp>
        <p:nvSpPr>
          <p:cNvPr id="47" name="TextBox 47"/>
          <p:cNvSpPr txBox="1"/>
          <p:nvPr/>
        </p:nvSpPr>
        <p:spPr>
          <a:xfrm>
            <a:off x="9086577" y="3869165"/>
            <a:ext cx="1174612" cy="2527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888"/>
              </a:lnSpc>
            </a:pPr>
            <a:r>
              <a:rPr lang="en-US" sz="1600">
                <a:solidFill>
                  <a:srgbClr val="0CB3B3">
                    <a:alpha val="76863"/>
                  </a:srgbClr>
                </a:solidFill>
                <a:latin typeface="Arimo Bold"/>
              </a:rPr>
              <a:t>3RD’ANJOU</a:t>
            </a:r>
          </a:p>
        </p:txBody>
      </p:sp>
      <p:sp>
        <p:nvSpPr>
          <p:cNvPr id="48" name="Freeform 48"/>
          <p:cNvSpPr/>
          <p:nvPr/>
        </p:nvSpPr>
        <p:spPr>
          <a:xfrm>
            <a:off x="5540896" y="4221846"/>
            <a:ext cx="2146885" cy="415354"/>
          </a:xfrm>
          <a:custGeom>
            <a:avLst/>
            <a:gdLst/>
            <a:ahLst/>
            <a:cxnLst/>
            <a:rect l="l" t="t" r="r" b="b"/>
            <a:pathLst>
              <a:path w="2146885" h="415354">
                <a:moveTo>
                  <a:pt x="0" y="0"/>
                </a:moveTo>
                <a:lnTo>
                  <a:pt x="2146885" y="0"/>
                </a:lnTo>
                <a:lnTo>
                  <a:pt x="2146885" y="415355"/>
                </a:lnTo>
                <a:lnTo>
                  <a:pt x="0" y="4153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305235" t="-813359" r="-73924" b="-15633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9" name="Freeform 49"/>
          <p:cNvSpPr/>
          <p:nvPr/>
        </p:nvSpPr>
        <p:spPr>
          <a:xfrm>
            <a:off x="7192663" y="4219044"/>
            <a:ext cx="746605" cy="415354"/>
          </a:xfrm>
          <a:custGeom>
            <a:avLst/>
            <a:gdLst/>
            <a:ahLst/>
            <a:cxnLst/>
            <a:rect l="l" t="t" r="r" b="b"/>
            <a:pathLst>
              <a:path w="746605" h="415354">
                <a:moveTo>
                  <a:pt x="0" y="0"/>
                </a:moveTo>
                <a:lnTo>
                  <a:pt x="746606" y="0"/>
                </a:lnTo>
                <a:lnTo>
                  <a:pt x="746606" y="415354"/>
                </a:lnTo>
                <a:lnTo>
                  <a:pt x="0" y="41535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065265" t="-813359" r="-212570" b="-156332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0" name="Freeform 50"/>
          <p:cNvSpPr/>
          <p:nvPr/>
        </p:nvSpPr>
        <p:spPr>
          <a:xfrm>
            <a:off x="12879023" y="4075683"/>
            <a:ext cx="4784235" cy="2691132"/>
          </a:xfrm>
          <a:custGeom>
            <a:avLst/>
            <a:gdLst/>
            <a:ahLst/>
            <a:cxnLst/>
            <a:rect l="l" t="t" r="r" b="b"/>
            <a:pathLst>
              <a:path w="4784235" h="2691132">
                <a:moveTo>
                  <a:pt x="0" y="0"/>
                </a:moveTo>
                <a:lnTo>
                  <a:pt x="4784234" y="0"/>
                </a:lnTo>
                <a:lnTo>
                  <a:pt x="4784234" y="2691132"/>
                </a:lnTo>
                <a:lnTo>
                  <a:pt x="0" y="2691132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1" name="Freeform 51"/>
          <p:cNvSpPr/>
          <p:nvPr/>
        </p:nvSpPr>
        <p:spPr>
          <a:xfrm>
            <a:off x="769010" y="4128439"/>
            <a:ext cx="3925404" cy="2858330"/>
          </a:xfrm>
          <a:custGeom>
            <a:avLst/>
            <a:gdLst/>
            <a:ahLst/>
            <a:cxnLst/>
            <a:rect l="l" t="t" r="r" b="b"/>
            <a:pathLst>
              <a:path w="3925404" h="2858330">
                <a:moveTo>
                  <a:pt x="0" y="0"/>
                </a:moveTo>
                <a:lnTo>
                  <a:pt x="3925404" y="0"/>
                </a:lnTo>
                <a:lnTo>
                  <a:pt x="3925404" y="2858330"/>
                </a:lnTo>
                <a:lnTo>
                  <a:pt x="0" y="285833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r="-667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2" name="AutoShape 52"/>
          <p:cNvSpPr/>
          <p:nvPr/>
        </p:nvSpPr>
        <p:spPr>
          <a:xfrm>
            <a:off x="4694414" y="5557604"/>
            <a:ext cx="3486431" cy="1035931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sp>
        <p:nvSpPr>
          <p:cNvPr id="53" name="AutoShape 53"/>
          <p:cNvSpPr/>
          <p:nvPr/>
        </p:nvSpPr>
        <p:spPr>
          <a:xfrm flipH="1">
            <a:off x="10244351" y="6037698"/>
            <a:ext cx="2634672" cy="555837"/>
          </a:xfrm>
          <a:prstGeom prst="line">
            <a:avLst/>
          </a:prstGeom>
          <a:ln w="38100" cap="flat">
            <a:solidFill>
              <a:srgbClr val="004AAD"/>
            </a:solidFill>
            <a:prstDash val="solid"/>
            <a:headEnd type="none" w="sm" len="sm"/>
            <a:tailEnd type="arrow" w="med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54" name="Group 54"/>
          <p:cNvGrpSpPr/>
          <p:nvPr/>
        </p:nvGrpSpPr>
        <p:grpSpPr>
          <a:xfrm>
            <a:off x="466823" y="8444587"/>
            <a:ext cx="6498705" cy="2990850"/>
            <a:chOff x="0" y="0"/>
            <a:chExt cx="1711593" cy="787714"/>
          </a:xfrm>
        </p:grpSpPr>
        <p:sp>
          <p:nvSpPr>
            <p:cNvPr id="55" name="Freeform 55"/>
            <p:cNvSpPr/>
            <p:nvPr/>
          </p:nvSpPr>
          <p:spPr>
            <a:xfrm>
              <a:off x="0" y="0"/>
              <a:ext cx="1711593" cy="787714"/>
            </a:xfrm>
            <a:custGeom>
              <a:avLst/>
              <a:gdLst/>
              <a:ahLst/>
              <a:cxnLst/>
              <a:rect l="l" t="t" r="r" b="b"/>
              <a:pathLst>
                <a:path w="1711593" h="787714">
                  <a:moveTo>
                    <a:pt x="0" y="0"/>
                  </a:moveTo>
                  <a:lnTo>
                    <a:pt x="1711593" y="0"/>
                  </a:lnTo>
                  <a:lnTo>
                    <a:pt x="1711593" y="787714"/>
                  </a:lnTo>
                  <a:lnTo>
                    <a:pt x="0" y="787714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6" name="TextBox 56"/>
            <p:cNvSpPr txBox="1"/>
            <p:nvPr/>
          </p:nvSpPr>
          <p:spPr>
            <a:xfrm>
              <a:off x="0" y="-38100"/>
              <a:ext cx="1711593" cy="82581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57" name="TextBox 57"/>
          <p:cNvSpPr txBox="1"/>
          <p:nvPr/>
        </p:nvSpPr>
        <p:spPr>
          <a:xfrm>
            <a:off x="769010" y="165100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LE SIVERT - TERRITOIRE ET COMPÉTENCE</a:t>
            </a:r>
          </a:p>
        </p:txBody>
      </p:sp>
      <p:sp>
        <p:nvSpPr>
          <p:cNvPr id="58" name="TextBox 58"/>
          <p:cNvSpPr txBox="1"/>
          <p:nvPr/>
        </p:nvSpPr>
        <p:spPr>
          <a:xfrm>
            <a:off x="1028700" y="2170351"/>
            <a:ext cx="9453193" cy="12462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2359" dirty="0">
                <a:solidFill>
                  <a:srgbClr val="000000"/>
                </a:solidFill>
                <a:latin typeface="Open Sans Bold"/>
              </a:rPr>
              <a:t>2 </a:t>
            </a:r>
            <a:r>
              <a:rPr lang="en-US" sz="2359" dirty="0" err="1">
                <a:solidFill>
                  <a:srgbClr val="000000"/>
                </a:solidFill>
                <a:latin typeface="Open Sans Bold"/>
              </a:rPr>
              <a:t>outils</a:t>
            </a:r>
            <a:r>
              <a:rPr lang="en-US" sz="2359" dirty="0">
                <a:solidFill>
                  <a:srgbClr val="000000"/>
                </a:solidFill>
                <a:latin typeface="Open Sans Bold"/>
              </a:rPr>
              <a:t> pour la </a:t>
            </a:r>
            <a:r>
              <a:rPr lang="en-US" sz="2359" dirty="0" err="1">
                <a:solidFill>
                  <a:srgbClr val="000000"/>
                </a:solidFill>
                <a:latin typeface="Open Sans Bold"/>
              </a:rPr>
              <a:t>valorisation</a:t>
            </a:r>
            <a:r>
              <a:rPr lang="en-US" sz="2359" dirty="0">
                <a:solidFill>
                  <a:srgbClr val="000000"/>
                </a:solidFill>
                <a:latin typeface="Open Sans Bold"/>
              </a:rPr>
              <a:t> des </a:t>
            </a:r>
            <a:r>
              <a:rPr lang="en-US" sz="2359" dirty="0" err="1">
                <a:solidFill>
                  <a:srgbClr val="000000"/>
                </a:solidFill>
                <a:latin typeface="Open Sans Bold"/>
              </a:rPr>
              <a:t>déchets</a:t>
            </a:r>
            <a:r>
              <a:rPr lang="en-US" sz="2359" dirty="0">
                <a:solidFill>
                  <a:srgbClr val="000000"/>
                </a:solidFill>
                <a:latin typeface="Open Sans Bold"/>
              </a:rPr>
              <a:t> :</a:t>
            </a:r>
          </a:p>
          <a:p>
            <a:pPr marL="509424" lvl="1" indent="-254712" algn="l">
              <a:lnSpc>
                <a:spcPts val="3303"/>
              </a:lnSpc>
              <a:buFont typeface="Arial"/>
              <a:buChar char="•"/>
            </a:pPr>
            <a:r>
              <a:rPr lang="en-US" sz="2359" dirty="0" err="1">
                <a:solidFill>
                  <a:srgbClr val="000000"/>
                </a:solidFill>
                <a:latin typeface="Open Sans"/>
              </a:rPr>
              <a:t>Énergétique</a:t>
            </a:r>
            <a:r>
              <a:rPr lang="en-US" sz="2359" dirty="0">
                <a:solidFill>
                  <a:srgbClr val="000000"/>
                </a:solidFill>
                <a:latin typeface="Open Sans"/>
              </a:rPr>
              <a:t> pour les OMr et DAE : </a:t>
            </a:r>
            <a:r>
              <a:rPr lang="en-US" sz="2359" dirty="0" err="1">
                <a:solidFill>
                  <a:srgbClr val="000000"/>
                </a:solidFill>
                <a:latin typeface="Open Sans"/>
              </a:rPr>
              <a:t>l’UVE</a:t>
            </a:r>
            <a:r>
              <a:rPr lang="en-US" sz="2359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2359" dirty="0" err="1">
                <a:solidFill>
                  <a:srgbClr val="000000"/>
                </a:solidFill>
                <a:latin typeface="Open Sans"/>
              </a:rPr>
              <a:t>Salamandre</a:t>
            </a:r>
            <a:r>
              <a:rPr lang="en-US" sz="2359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marL="509424" lvl="1" indent="-254712" algn="l">
              <a:lnSpc>
                <a:spcPts val="3303"/>
              </a:lnSpc>
              <a:buFont typeface="Arial"/>
              <a:buChar char="•"/>
            </a:pPr>
            <a:r>
              <a:rPr lang="en-US" sz="2359" dirty="0">
                <a:solidFill>
                  <a:srgbClr val="000000"/>
                </a:solidFill>
                <a:latin typeface="Open Sans"/>
              </a:rPr>
              <a:t>Matière pour </a:t>
            </a:r>
            <a:r>
              <a:rPr lang="en-US" sz="2359" dirty="0" err="1">
                <a:solidFill>
                  <a:srgbClr val="000000"/>
                </a:solidFill>
                <a:latin typeface="Open Sans"/>
              </a:rPr>
              <a:t>emballages</a:t>
            </a:r>
            <a:r>
              <a:rPr lang="en-US" sz="2359" dirty="0">
                <a:solidFill>
                  <a:srgbClr val="000000"/>
                </a:solidFill>
                <a:latin typeface="Open Sans"/>
              </a:rPr>
              <a:t> et papier : Centre de tri Anjou Tri Valor</a:t>
            </a:r>
          </a:p>
        </p:txBody>
      </p:sp>
      <p:sp>
        <p:nvSpPr>
          <p:cNvPr id="59" name="TextBox 59"/>
          <p:cNvSpPr txBox="1"/>
          <p:nvPr/>
        </p:nvSpPr>
        <p:spPr>
          <a:xfrm>
            <a:off x="13819857" y="6728715"/>
            <a:ext cx="3061335" cy="3814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2"/>
              </a:lnSpc>
            </a:pPr>
            <a:r>
              <a:rPr lang="en-US" sz="2230">
                <a:solidFill>
                  <a:srgbClr val="000000"/>
                </a:solidFill>
                <a:latin typeface="Open Sans Italics"/>
              </a:rPr>
              <a:t>UVE SALAMANDRE, Lasse</a:t>
            </a:r>
          </a:p>
        </p:txBody>
      </p:sp>
      <p:sp>
        <p:nvSpPr>
          <p:cNvPr id="60" name="TextBox 60"/>
          <p:cNvSpPr txBox="1"/>
          <p:nvPr/>
        </p:nvSpPr>
        <p:spPr>
          <a:xfrm>
            <a:off x="1152388" y="6939144"/>
            <a:ext cx="3158649" cy="11671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22"/>
              </a:lnSpc>
            </a:pPr>
            <a:r>
              <a:rPr lang="en-US" sz="2230" dirty="0">
                <a:solidFill>
                  <a:srgbClr val="000000"/>
                </a:solidFill>
                <a:latin typeface="Open Sans Italics"/>
              </a:rPr>
              <a:t>Centre de tri,</a:t>
            </a:r>
          </a:p>
          <a:p>
            <a:pPr algn="ctr">
              <a:lnSpc>
                <a:spcPts val="3122"/>
              </a:lnSpc>
            </a:pPr>
            <a:r>
              <a:rPr lang="en-US" sz="2230" dirty="0">
                <a:solidFill>
                  <a:srgbClr val="000000"/>
                </a:solidFill>
                <a:latin typeface="Open Sans Italics"/>
              </a:rPr>
              <a:t>Saint-</a:t>
            </a:r>
            <a:r>
              <a:rPr lang="en-US" sz="2230" dirty="0" err="1">
                <a:solidFill>
                  <a:srgbClr val="000000"/>
                </a:solidFill>
                <a:latin typeface="Open Sans Italics"/>
              </a:rPr>
              <a:t>Barthélemy</a:t>
            </a:r>
            <a:r>
              <a:rPr lang="en-US" sz="2230" dirty="0">
                <a:solidFill>
                  <a:srgbClr val="000000"/>
                </a:solidFill>
                <a:latin typeface="Open Sans Italics"/>
              </a:rPr>
              <a:t>-d’Anjou</a:t>
            </a:r>
          </a:p>
        </p:txBody>
      </p:sp>
      <p:sp>
        <p:nvSpPr>
          <p:cNvPr id="61" name="TextBox 61"/>
          <p:cNvSpPr txBox="1"/>
          <p:nvPr/>
        </p:nvSpPr>
        <p:spPr>
          <a:xfrm>
            <a:off x="1028700" y="1741525"/>
            <a:ext cx="8992090" cy="40721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03"/>
              </a:lnSpc>
            </a:pPr>
            <a:r>
              <a:rPr lang="en-US" sz="2359">
                <a:solidFill>
                  <a:srgbClr val="000000"/>
                </a:solidFill>
                <a:latin typeface="Open Sans Bold"/>
              </a:rPr>
              <a:t>Le SIVERT dispose de la compétence traitement des déchets.</a:t>
            </a:r>
          </a:p>
        </p:txBody>
      </p:sp>
      <p:sp>
        <p:nvSpPr>
          <p:cNvPr id="62" name="TextBox 62"/>
          <p:cNvSpPr txBox="1"/>
          <p:nvPr/>
        </p:nvSpPr>
        <p:spPr>
          <a:xfrm>
            <a:off x="769010" y="8813203"/>
            <a:ext cx="6006136" cy="87812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574"/>
              </a:lnSpc>
            </a:pPr>
            <a:r>
              <a:rPr lang="en-US" sz="2553">
                <a:solidFill>
                  <a:srgbClr val="FFFFFF"/>
                </a:solidFill>
                <a:latin typeface="Glacial Indifference Bold"/>
              </a:rPr>
              <a:t>Triple contrôle in SITU :</a:t>
            </a:r>
          </a:p>
          <a:p>
            <a:pPr algn="ctr">
              <a:lnSpc>
                <a:spcPts val="3574"/>
              </a:lnSpc>
              <a:spcBef>
                <a:spcPct val="0"/>
              </a:spcBef>
            </a:pPr>
            <a:r>
              <a:rPr lang="en-US" sz="2553">
                <a:solidFill>
                  <a:srgbClr val="FFFFFF"/>
                </a:solidFill>
                <a:latin typeface="Glacial Indifference Bold"/>
              </a:rPr>
              <a:t>Technique - Environnemental - Financier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3273882" y="7706007"/>
            <a:ext cx="7096956" cy="2486751"/>
            <a:chOff x="0" y="0"/>
            <a:chExt cx="2369095" cy="83012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369096" cy="830124"/>
            </a:xfrm>
            <a:custGeom>
              <a:avLst/>
              <a:gdLst/>
              <a:ahLst/>
              <a:cxnLst/>
              <a:rect l="l" t="t" r="r" b="b"/>
              <a:pathLst>
                <a:path w="2369096" h="830124">
                  <a:moveTo>
                    <a:pt x="0" y="0"/>
                  </a:moveTo>
                  <a:lnTo>
                    <a:pt x="2369096" y="0"/>
                  </a:lnTo>
                  <a:lnTo>
                    <a:pt x="2369096" y="830124"/>
                  </a:lnTo>
                  <a:lnTo>
                    <a:pt x="0" y="830124"/>
                  </a:lnTo>
                  <a:close/>
                </a:path>
              </a:pathLst>
            </a:custGeom>
            <a:solidFill>
              <a:srgbClr val="008339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2369095" cy="86822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69010" y="8184032"/>
            <a:ext cx="1469319" cy="705660"/>
          </a:xfrm>
          <a:custGeom>
            <a:avLst/>
            <a:gdLst/>
            <a:ahLst/>
            <a:cxnLst/>
            <a:rect l="l" t="t" r="r" b="b"/>
            <a:pathLst>
              <a:path w="1469319" h="705660">
                <a:moveTo>
                  <a:pt x="0" y="0"/>
                </a:moveTo>
                <a:lnTo>
                  <a:pt x="1469319" y="0"/>
                </a:lnTo>
                <a:lnTo>
                  <a:pt x="1469319" y="705660"/>
                </a:lnTo>
                <a:lnTo>
                  <a:pt x="0" y="70566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028700" y="9483022"/>
            <a:ext cx="876391" cy="584991"/>
          </a:xfrm>
          <a:custGeom>
            <a:avLst/>
            <a:gdLst/>
            <a:ahLst/>
            <a:cxnLst/>
            <a:rect l="l" t="t" r="r" b="b"/>
            <a:pathLst>
              <a:path w="876391" h="584991">
                <a:moveTo>
                  <a:pt x="0" y="0"/>
                </a:moveTo>
                <a:lnTo>
                  <a:pt x="876391" y="0"/>
                </a:lnTo>
                <a:lnTo>
                  <a:pt x="876391" y="584991"/>
                </a:lnTo>
                <a:lnTo>
                  <a:pt x="0" y="584991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769010" y="126818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LE SIVERT - TERRITOIRE ET COMPÉTENCE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209424" y="942793"/>
            <a:ext cx="9869151" cy="422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499"/>
              </a:lnSpc>
              <a:spcBef>
                <a:spcPct val="0"/>
              </a:spcBef>
            </a:pPr>
            <a:r>
              <a:rPr lang="en-US" sz="2499" u="none" strike="noStrike">
                <a:solidFill>
                  <a:srgbClr val="008339"/>
                </a:solidFill>
                <a:latin typeface="Glacial Indifference Bold"/>
              </a:rPr>
              <a:t>COMPLÉMENTARITÉ DES FILIÈRES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3026232" y="7734853"/>
            <a:ext cx="5561982" cy="225916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621"/>
              </a:lnSpc>
            </a:pPr>
            <a:r>
              <a:rPr lang="en-US" sz="2586">
                <a:solidFill>
                  <a:srgbClr val="FFFFFF"/>
                </a:solidFill>
                <a:latin typeface="Glacial Indifference Bold"/>
              </a:rPr>
              <a:t>Sur le territoire du SIVERT : évolution des OMr</a:t>
            </a:r>
          </a:p>
          <a:p>
            <a:pPr algn="ctr">
              <a:lnSpc>
                <a:spcPts val="3621"/>
              </a:lnSpc>
            </a:pPr>
            <a:r>
              <a:rPr lang="en-US" sz="2586">
                <a:solidFill>
                  <a:srgbClr val="FFFFFF"/>
                </a:solidFill>
                <a:latin typeface="Glacial Indifference Bold"/>
              </a:rPr>
              <a:t>en kg/hab/an </a:t>
            </a:r>
          </a:p>
          <a:p>
            <a:pPr algn="ctr">
              <a:lnSpc>
                <a:spcPts val="3621"/>
              </a:lnSpc>
            </a:pPr>
            <a:r>
              <a:rPr lang="en-US" sz="2586">
                <a:solidFill>
                  <a:srgbClr val="FFFFFF"/>
                </a:solidFill>
                <a:latin typeface="Glacial Indifference Bold"/>
              </a:rPr>
              <a:t>2006-2023 :</a:t>
            </a:r>
          </a:p>
          <a:p>
            <a:pPr algn="ctr">
              <a:lnSpc>
                <a:spcPts val="3621"/>
              </a:lnSpc>
              <a:spcBef>
                <a:spcPct val="0"/>
              </a:spcBef>
            </a:pPr>
            <a:r>
              <a:rPr lang="en-US" sz="2586">
                <a:solidFill>
                  <a:srgbClr val="FFFFFF"/>
                </a:solidFill>
                <a:latin typeface="Glacial Indifference Bold"/>
              </a:rPr>
              <a:t>237 kg à 162 kg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2341532" y="9220200"/>
            <a:ext cx="5695234" cy="31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42"/>
              </a:lnSpc>
              <a:spcBef>
                <a:spcPct val="0"/>
              </a:spcBef>
            </a:pPr>
            <a:r>
              <a:rPr lang="en-US" sz="1815">
                <a:solidFill>
                  <a:srgbClr val="435966"/>
                </a:solidFill>
                <a:latin typeface="Glacial Indifference Bold"/>
              </a:rPr>
              <a:t>moyenne par habitant, en France sur l’année 2022 :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425483" y="9719010"/>
            <a:ext cx="4429435" cy="4737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059" lvl="1" indent="-196030" algn="just">
              <a:lnSpc>
                <a:spcPts val="1906"/>
              </a:lnSpc>
              <a:spcBef>
                <a:spcPct val="0"/>
              </a:spcBef>
              <a:buFont typeface="Arial"/>
              <a:buChar char="•"/>
            </a:pPr>
            <a:r>
              <a:rPr lang="en-US" sz="1815" u="none" strike="noStrike">
                <a:solidFill>
                  <a:srgbClr val="48C22B"/>
                </a:solidFill>
                <a:latin typeface="Glacial Indifference"/>
              </a:rPr>
              <a:t>73 kg d’emballages,</a:t>
            </a:r>
          </a:p>
          <a:p>
            <a:pPr algn="just">
              <a:lnSpc>
                <a:spcPts val="1906"/>
              </a:lnSpc>
              <a:spcBef>
                <a:spcPct val="0"/>
              </a:spcBef>
            </a:pPr>
            <a:r>
              <a:rPr lang="en-US" sz="1815" u="none" strike="noStrike">
                <a:solidFill>
                  <a:srgbClr val="48C22B"/>
                </a:solidFill>
                <a:latin typeface="Glacial Indifference"/>
              </a:rPr>
              <a:t>     papier et verre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8978972" y="9654338"/>
            <a:ext cx="2752013" cy="3025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059" lvl="1" indent="-196030" algn="just">
              <a:lnSpc>
                <a:spcPts val="2542"/>
              </a:lnSpc>
              <a:spcBef>
                <a:spcPct val="0"/>
              </a:spcBef>
              <a:buFont typeface="Arial"/>
              <a:buChar char="•"/>
            </a:pPr>
            <a:r>
              <a:rPr lang="en-US" sz="1815" u="none" strike="noStrike">
                <a:solidFill>
                  <a:srgbClr val="F8B309"/>
                </a:solidFill>
                <a:latin typeface="Glacial Indifference"/>
              </a:rPr>
              <a:t>et 249 kg d’OMr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9074069" y="9965443"/>
            <a:ext cx="2752013" cy="1765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just">
              <a:lnSpc>
                <a:spcPts val="1452"/>
              </a:lnSpc>
              <a:spcBef>
                <a:spcPct val="0"/>
              </a:spcBef>
            </a:pPr>
            <a:r>
              <a:rPr lang="en-US" sz="1037" u="none" strike="noStrike">
                <a:solidFill>
                  <a:srgbClr val="F8B309"/>
                </a:solidFill>
                <a:latin typeface="Glacial Indifference Italics"/>
              </a:rPr>
              <a:t>(hors encombrant incinérable)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2341532" y="8140747"/>
            <a:ext cx="5192459" cy="31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2542"/>
              </a:lnSpc>
              <a:spcBef>
                <a:spcPct val="0"/>
              </a:spcBef>
            </a:pPr>
            <a:r>
              <a:rPr lang="en-US" sz="1815">
                <a:solidFill>
                  <a:srgbClr val="435966"/>
                </a:solidFill>
                <a:latin typeface="Glacial Indifference Bold"/>
              </a:rPr>
              <a:t>soit par habitant du SIVERT sur l’année 2022 :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2238329" y="8454263"/>
            <a:ext cx="3053240" cy="31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060" lvl="1" indent="-196030" algn="just">
              <a:lnSpc>
                <a:spcPts val="2542"/>
              </a:lnSpc>
              <a:buFont typeface="Arial"/>
              <a:buChar char="•"/>
            </a:pPr>
            <a:r>
              <a:rPr lang="en-US" sz="1815">
                <a:solidFill>
                  <a:srgbClr val="B9752B"/>
                </a:solidFill>
                <a:latin typeface="Glacial Indifference"/>
              </a:rPr>
              <a:t>7 à 10 kg de biodéchets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5256743" y="8511413"/>
            <a:ext cx="3348106" cy="4850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060" lvl="1" indent="-196030" algn="just">
              <a:lnSpc>
                <a:spcPts val="1906"/>
              </a:lnSpc>
              <a:buFont typeface="Arial"/>
              <a:buChar char="•"/>
            </a:pPr>
            <a:r>
              <a:rPr lang="en-US" sz="1815">
                <a:solidFill>
                  <a:srgbClr val="48C22B"/>
                </a:solidFill>
                <a:latin typeface="Glacial Indifference"/>
              </a:rPr>
              <a:t>98 kg d’emballages,</a:t>
            </a:r>
          </a:p>
          <a:p>
            <a:pPr algn="just">
              <a:lnSpc>
                <a:spcPts val="1906"/>
              </a:lnSpc>
            </a:pPr>
            <a:r>
              <a:rPr lang="en-US" sz="1815">
                <a:solidFill>
                  <a:srgbClr val="48C22B"/>
                </a:solidFill>
                <a:latin typeface="Glacial Indifference"/>
              </a:rPr>
              <a:t>      papier et verre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8789758" y="8454263"/>
            <a:ext cx="2080182" cy="31876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060" lvl="1" indent="-196030" algn="just">
              <a:lnSpc>
                <a:spcPts val="2542"/>
              </a:lnSpc>
              <a:buFont typeface="Arial"/>
              <a:buChar char="•"/>
            </a:pPr>
            <a:r>
              <a:rPr lang="en-US" sz="1815">
                <a:solidFill>
                  <a:srgbClr val="F8B309"/>
                </a:solidFill>
                <a:latin typeface="Glacial Indifference"/>
              </a:rPr>
              <a:t>et 162 kg d’OMr</a:t>
            </a:r>
          </a:p>
        </p:txBody>
      </p:sp>
      <p:sp>
        <p:nvSpPr>
          <p:cNvPr id="18" name="TextBox 18"/>
          <p:cNvSpPr txBox="1"/>
          <p:nvPr/>
        </p:nvSpPr>
        <p:spPr>
          <a:xfrm>
            <a:off x="8978972" y="8711761"/>
            <a:ext cx="2080182" cy="17793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1452"/>
              </a:lnSpc>
            </a:pPr>
            <a:r>
              <a:rPr lang="en-US" sz="1037">
                <a:solidFill>
                  <a:srgbClr val="F8B309"/>
                </a:solidFill>
                <a:latin typeface="Glacial Indifference Italics"/>
              </a:rPr>
              <a:t>(hors encombrant incinérable)</a:t>
            </a:r>
          </a:p>
        </p:txBody>
      </p:sp>
      <p:grpSp>
        <p:nvGrpSpPr>
          <p:cNvPr id="19" name="Group 19"/>
          <p:cNvGrpSpPr/>
          <p:nvPr/>
        </p:nvGrpSpPr>
        <p:grpSpPr>
          <a:xfrm>
            <a:off x="2838684" y="1496034"/>
            <a:ext cx="12782316" cy="6043287"/>
            <a:chOff x="0" y="-47625"/>
            <a:chExt cx="17043088" cy="8057715"/>
          </a:xfrm>
        </p:grpSpPr>
        <p:sp>
          <p:nvSpPr>
            <p:cNvPr id="20" name="Freeform 20"/>
            <p:cNvSpPr/>
            <p:nvPr/>
          </p:nvSpPr>
          <p:spPr>
            <a:xfrm>
              <a:off x="0" y="366124"/>
              <a:ext cx="16814176" cy="6312162"/>
            </a:xfrm>
            <a:custGeom>
              <a:avLst/>
              <a:gdLst/>
              <a:ahLst/>
              <a:cxnLst/>
              <a:rect l="l" t="t" r="r" b="b"/>
              <a:pathLst>
                <a:path w="16814176" h="6312162">
                  <a:moveTo>
                    <a:pt x="0" y="0"/>
                  </a:moveTo>
                  <a:lnTo>
                    <a:pt x="16814176" y="0"/>
                  </a:lnTo>
                  <a:lnTo>
                    <a:pt x="16814176" y="6312161"/>
                  </a:lnTo>
                  <a:lnTo>
                    <a:pt x="0" y="6312161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/>
              <a:stretch>
                <a:fillRect b="-35655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1" name="TextBox 21"/>
            <p:cNvSpPr txBox="1"/>
            <p:nvPr/>
          </p:nvSpPr>
          <p:spPr>
            <a:xfrm>
              <a:off x="558391" y="-47625"/>
              <a:ext cx="2125431" cy="41374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ts val="2610"/>
                </a:lnSpc>
                <a:spcBef>
                  <a:spcPct val="0"/>
                </a:spcBef>
              </a:pPr>
              <a:r>
                <a:rPr lang="en-US" sz="1864">
                  <a:solidFill>
                    <a:srgbClr val="435966"/>
                  </a:solidFill>
                  <a:latin typeface="Glacial Indifference Italics"/>
                </a:rPr>
                <a:t>données 2022</a:t>
              </a:r>
            </a:p>
          </p:txBody>
        </p:sp>
        <p:sp>
          <p:nvSpPr>
            <p:cNvPr id="22" name="Freeform 22"/>
            <p:cNvSpPr/>
            <p:nvPr/>
          </p:nvSpPr>
          <p:spPr>
            <a:xfrm>
              <a:off x="9153102" y="5496020"/>
              <a:ext cx="3374532" cy="1304355"/>
            </a:xfrm>
            <a:custGeom>
              <a:avLst/>
              <a:gdLst/>
              <a:ahLst/>
              <a:cxnLst/>
              <a:rect l="l" t="t" r="r" b="b"/>
              <a:pathLst>
                <a:path w="3374532" h="1304355">
                  <a:moveTo>
                    <a:pt x="0" y="0"/>
                  </a:moveTo>
                  <a:lnTo>
                    <a:pt x="3374531" y="0"/>
                  </a:lnTo>
                  <a:lnTo>
                    <a:pt x="3374531" y="1304355"/>
                  </a:lnTo>
                  <a:lnTo>
                    <a:pt x="0" y="130435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"/>
              <a:stretch>
                <a:fillRect l="-301939" t="-380361" r="-96327" b="-17611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3" name="Freeform 23"/>
            <p:cNvSpPr/>
            <p:nvPr/>
          </p:nvSpPr>
          <p:spPr>
            <a:xfrm rot="-1264532" flipH="1">
              <a:off x="10267568" y="3580915"/>
              <a:ext cx="1438349" cy="1756409"/>
            </a:xfrm>
            <a:custGeom>
              <a:avLst/>
              <a:gdLst/>
              <a:ahLst/>
              <a:cxnLst/>
              <a:rect l="l" t="t" r="r" b="b"/>
              <a:pathLst>
                <a:path w="1438349" h="1756409">
                  <a:moveTo>
                    <a:pt x="1438349" y="0"/>
                  </a:moveTo>
                  <a:lnTo>
                    <a:pt x="0" y="0"/>
                  </a:lnTo>
                  <a:lnTo>
                    <a:pt x="0" y="1756409"/>
                  </a:lnTo>
                  <a:lnTo>
                    <a:pt x="1438349" y="1756409"/>
                  </a:lnTo>
                  <a:lnTo>
                    <a:pt x="1438349" y="0"/>
                  </a:lnTo>
                  <a:close/>
                </a:path>
              </a:pathLst>
            </a:custGeom>
            <a:blipFill>
              <a:blip r:embed="rId6"/>
              <a:stretch>
                <a:fillRect l="-880848" t="-187921" r="-188142" b="-199594"/>
              </a:stretch>
            </a:blipFill>
          </p:spPr>
          <p:txBody>
            <a:bodyPr/>
            <a:lstStyle/>
            <a:p>
              <a:endParaRPr lang="fr-FR"/>
            </a:p>
          </p:txBody>
        </p:sp>
        <p:sp>
          <p:nvSpPr>
            <p:cNvPr id="24" name="TextBox 24"/>
            <p:cNvSpPr txBox="1"/>
            <p:nvPr/>
          </p:nvSpPr>
          <p:spPr>
            <a:xfrm>
              <a:off x="3741916" y="7268199"/>
              <a:ext cx="1794135" cy="741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0"/>
                </a:lnSpc>
              </a:pPr>
              <a:r>
                <a:rPr lang="en-US" sz="1707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D’emballages</a:t>
              </a:r>
            </a:p>
            <a:p>
              <a:pPr algn="l">
                <a:lnSpc>
                  <a:spcPts val="2390"/>
                </a:lnSpc>
              </a:pPr>
              <a:r>
                <a:rPr lang="en-US" sz="1707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et papier</a:t>
              </a:r>
            </a:p>
          </p:txBody>
        </p:sp>
        <p:sp>
          <p:nvSpPr>
            <p:cNvPr id="25" name="TextBox 25"/>
            <p:cNvSpPr txBox="1"/>
            <p:nvPr/>
          </p:nvSpPr>
          <p:spPr>
            <a:xfrm>
              <a:off x="3741916" y="6621135"/>
              <a:ext cx="1739193" cy="60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</a:pPr>
              <a:r>
                <a:rPr lang="en-US" sz="2698">
                  <a:solidFill>
                    <a:srgbClr val="000000">
                      <a:alpha val="83922"/>
                    </a:srgbClr>
                  </a:solidFill>
                  <a:latin typeface="Open Sans Bold"/>
                </a:rPr>
                <a:t>14 565 t</a:t>
              </a:r>
            </a:p>
          </p:txBody>
        </p:sp>
        <p:sp>
          <p:nvSpPr>
            <p:cNvPr id="26" name="TextBox 26"/>
            <p:cNvSpPr txBox="1"/>
            <p:nvPr/>
          </p:nvSpPr>
          <p:spPr>
            <a:xfrm>
              <a:off x="1396275" y="6621135"/>
              <a:ext cx="1422197" cy="60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</a:pPr>
              <a:r>
                <a:rPr lang="en-US" sz="2698">
                  <a:solidFill>
                    <a:srgbClr val="000000">
                      <a:alpha val="83922"/>
                    </a:srgbClr>
                  </a:solidFill>
                  <a:latin typeface="Open Sans Bold"/>
                </a:rPr>
                <a:t>20 436</a:t>
              </a:r>
            </a:p>
          </p:txBody>
        </p:sp>
        <p:sp>
          <p:nvSpPr>
            <p:cNvPr id="27" name="TextBox 27"/>
            <p:cNvSpPr txBox="1"/>
            <p:nvPr/>
          </p:nvSpPr>
          <p:spPr>
            <a:xfrm>
              <a:off x="6411289" y="6621135"/>
              <a:ext cx="1739193" cy="60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</a:pPr>
              <a:r>
                <a:rPr lang="en-US" sz="2698">
                  <a:solidFill>
                    <a:srgbClr val="000000">
                      <a:alpha val="83922"/>
                    </a:srgbClr>
                  </a:solidFill>
                  <a:latin typeface="Open Sans Bold"/>
                </a:rPr>
                <a:t>16 344 t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9741811" y="6621135"/>
              <a:ext cx="2713843" cy="60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</a:pPr>
              <a:r>
                <a:rPr lang="en-US" sz="2698">
                  <a:solidFill>
                    <a:srgbClr val="000000">
                      <a:alpha val="83922"/>
                    </a:srgbClr>
                  </a:solidFill>
                  <a:latin typeface="Open Sans Bold"/>
                </a:rPr>
                <a:t>64 500 MWh</a:t>
              </a:r>
            </a:p>
          </p:txBody>
        </p:sp>
        <p:sp>
          <p:nvSpPr>
            <p:cNvPr id="29" name="TextBox 29"/>
            <p:cNvSpPr txBox="1"/>
            <p:nvPr/>
          </p:nvSpPr>
          <p:spPr>
            <a:xfrm>
              <a:off x="13606761" y="6621135"/>
              <a:ext cx="2713843" cy="60220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777"/>
                </a:lnSpc>
              </a:pPr>
              <a:r>
                <a:rPr lang="en-US" sz="2698">
                  <a:solidFill>
                    <a:srgbClr val="000000">
                      <a:alpha val="83922"/>
                    </a:srgbClr>
                  </a:solidFill>
                  <a:latin typeface="Open Sans Bold"/>
                </a:rPr>
                <a:t>14 380 MWh</a:t>
              </a:r>
            </a:p>
          </p:txBody>
        </p:sp>
        <p:sp>
          <p:nvSpPr>
            <p:cNvPr id="30" name="TextBox 30"/>
            <p:cNvSpPr txBox="1"/>
            <p:nvPr/>
          </p:nvSpPr>
          <p:spPr>
            <a:xfrm>
              <a:off x="1347278" y="7268199"/>
              <a:ext cx="1813414" cy="74189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0"/>
                </a:lnSpc>
              </a:pPr>
              <a:r>
                <a:rPr lang="en-US" sz="1707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Composteurs</a:t>
              </a:r>
            </a:p>
            <a:p>
              <a:pPr algn="l">
                <a:lnSpc>
                  <a:spcPts val="2390"/>
                </a:lnSpc>
              </a:pPr>
              <a:r>
                <a:rPr lang="en-US" sz="1707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distribués</a:t>
              </a:r>
            </a:p>
          </p:txBody>
        </p:sp>
        <p:sp>
          <p:nvSpPr>
            <p:cNvPr id="31" name="TextBox 31"/>
            <p:cNvSpPr txBox="1"/>
            <p:nvPr/>
          </p:nvSpPr>
          <p:spPr>
            <a:xfrm>
              <a:off x="6404448" y="7268199"/>
              <a:ext cx="732997" cy="35631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2390"/>
                </a:lnSpc>
              </a:pPr>
              <a:r>
                <a:rPr lang="en-US" sz="1707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Verre</a:t>
              </a:r>
            </a:p>
          </p:txBody>
        </p:sp>
        <p:sp>
          <p:nvSpPr>
            <p:cNvPr id="32" name="TextBox 32"/>
            <p:cNvSpPr txBox="1"/>
            <p:nvPr/>
          </p:nvSpPr>
          <p:spPr>
            <a:xfrm>
              <a:off x="9741811" y="7297117"/>
              <a:ext cx="1592171" cy="383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90"/>
                </a:lnSpc>
              </a:pPr>
              <a:r>
                <a:rPr lang="en-US" sz="1707" dirty="0" err="1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Électricité</a:t>
              </a:r>
              <a:endParaRPr lang="en-US" sz="1707" dirty="0">
                <a:solidFill>
                  <a:srgbClr val="535650">
                    <a:alpha val="83922"/>
                  </a:srgbClr>
                </a:solidFill>
                <a:latin typeface="Open Sans"/>
              </a:endParaRPr>
            </a:p>
          </p:txBody>
        </p:sp>
        <p:sp>
          <p:nvSpPr>
            <p:cNvPr id="33" name="TextBox 33"/>
            <p:cNvSpPr txBox="1"/>
            <p:nvPr/>
          </p:nvSpPr>
          <p:spPr>
            <a:xfrm>
              <a:off x="13709339" y="7268199"/>
              <a:ext cx="3333749" cy="383097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l">
                <a:lnSpc>
                  <a:spcPts val="2390"/>
                </a:lnSpc>
              </a:pPr>
              <a:r>
                <a:rPr lang="en-US" sz="1707" dirty="0" err="1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Énergie</a:t>
              </a:r>
              <a:r>
                <a:rPr lang="en-US" sz="1707" dirty="0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 </a:t>
              </a:r>
              <a:r>
                <a:rPr lang="en-US" sz="1707" dirty="0" err="1">
                  <a:solidFill>
                    <a:srgbClr val="535650">
                      <a:alpha val="83922"/>
                    </a:srgbClr>
                  </a:solidFill>
                  <a:latin typeface="Open Sans"/>
                </a:rPr>
                <a:t>thermique</a:t>
              </a:r>
              <a:endParaRPr lang="en-US" sz="1707" dirty="0">
                <a:solidFill>
                  <a:srgbClr val="535650">
                    <a:alpha val="83922"/>
                  </a:srgbClr>
                </a:solidFill>
                <a:latin typeface="Open Sans"/>
              </a:endParaRPr>
            </a:p>
          </p:txBody>
        </p:sp>
      </p:grpSp>
      <p:sp>
        <p:nvSpPr>
          <p:cNvPr id="34" name="TextBox 34"/>
          <p:cNvSpPr txBox="1"/>
          <p:nvPr/>
        </p:nvSpPr>
        <p:spPr>
          <a:xfrm>
            <a:off x="2238329" y="9661860"/>
            <a:ext cx="3053240" cy="3132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392060" lvl="1" indent="-196030" algn="just">
              <a:lnSpc>
                <a:spcPts val="2542"/>
              </a:lnSpc>
              <a:buFont typeface="Arial"/>
              <a:buChar char="•"/>
            </a:pPr>
            <a:r>
              <a:rPr lang="en-US" sz="1815">
                <a:solidFill>
                  <a:srgbClr val="B9752B"/>
                </a:solidFill>
                <a:latin typeface="Glacial Indifference"/>
              </a:rPr>
              <a:t>inconnu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213961" y="1593536"/>
            <a:ext cx="17802869" cy="8508160"/>
            <a:chOff x="0" y="0"/>
            <a:chExt cx="4688822" cy="2240832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688822" cy="2240832"/>
            </a:xfrm>
            <a:custGeom>
              <a:avLst/>
              <a:gdLst/>
              <a:ahLst/>
              <a:cxnLst/>
              <a:rect l="l" t="t" r="r" b="b"/>
              <a:pathLst>
                <a:path w="4688822" h="2240832">
                  <a:moveTo>
                    <a:pt x="0" y="0"/>
                  </a:moveTo>
                  <a:lnTo>
                    <a:pt x="4688822" y="0"/>
                  </a:lnTo>
                  <a:lnTo>
                    <a:pt x="4688822" y="2240832"/>
                  </a:lnTo>
                  <a:lnTo>
                    <a:pt x="0" y="2240832"/>
                  </a:lnTo>
                  <a:close/>
                </a:path>
              </a:pathLst>
            </a:custGeom>
            <a:solidFill>
              <a:srgbClr val="FDF7F0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38100"/>
              <a:ext cx="4688822" cy="2278932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242565" y="185304"/>
            <a:ext cx="17802869" cy="9916392"/>
            <a:chOff x="0" y="0"/>
            <a:chExt cx="4688822" cy="2611725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688822" cy="2611725"/>
            </a:xfrm>
            <a:custGeom>
              <a:avLst/>
              <a:gdLst/>
              <a:ahLst/>
              <a:cxnLst/>
              <a:rect l="l" t="t" r="r" b="b"/>
              <a:pathLst>
                <a:path w="4688822" h="2611725">
                  <a:moveTo>
                    <a:pt x="0" y="0"/>
                  </a:moveTo>
                  <a:lnTo>
                    <a:pt x="4688822" y="0"/>
                  </a:lnTo>
                  <a:lnTo>
                    <a:pt x="4688822" y="2611725"/>
                  </a:lnTo>
                  <a:lnTo>
                    <a:pt x="0" y="2611725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000000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688822" cy="264982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8" name="AutoShape 8"/>
          <p:cNvSpPr/>
          <p:nvPr/>
        </p:nvSpPr>
        <p:spPr>
          <a:xfrm>
            <a:off x="242565" y="1403036"/>
            <a:ext cx="8187209" cy="1905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sp>
        <p:nvSpPr>
          <p:cNvPr id="9" name="AutoShape 9"/>
          <p:cNvSpPr/>
          <p:nvPr/>
        </p:nvSpPr>
        <p:spPr>
          <a:xfrm>
            <a:off x="9870668" y="1426848"/>
            <a:ext cx="8148330" cy="0"/>
          </a:xfrm>
          <a:prstGeom prst="line">
            <a:avLst/>
          </a:prstGeom>
          <a:ln w="9525" cap="flat">
            <a:solidFill>
              <a:srgbClr val="000000"/>
            </a:solidFill>
            <a:prstDash val="sysDot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10" name="Group 10"/>
          <p:cNvGrpSpPr/>
          <p:nvPr/>
        </p:nvGrpSpPr>
        <p:grpSpPr>
          <a:xfrm>
            <a:off x="8728342" y="1028700"/>
            <a:ext cx="831317" cy="831317"/>
            <a:chOff x="0" y="0"/>
            <a:chExt cx="812800" cy="81280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FFFFFF"/>
            </a:solidFill>
            <a:ln w="9525" cap="sq">
              <a:solidFill>
                <a:srgbClr val="FFFFFF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grpSp>
        <p:nvGrpSpPr>
          <p:cNvPr id="13" name="Group 13"/>
          <p:cNvGrpSpPr/>
          <p:nvPr/>
        </p:nvGrpSpPr>
        <p:grpSpPr>
          <a:xfrm>
            <a:off x="8863232" y="1146080"/>
            <a:ext cx="561537" cy="561537"/>
            <a:chOff x="0" y="0"/>
            <a:chExt cx="812800" cy="812800"/>
          </a:xfrm>
        </p:grpSpPr>
        <p:sp>
          <p:nvSpPr>
            <p:cNvPr id="14" name="Freeform 14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5" name="TextBox 15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16" name="TextBox 16"/>
          <p:cNvSpPr txBox="1"/>
          <p:nvPr/>
        </p:nvSpPr>
        <p:spPr>
          <a:xfrm>
            <a:off x="769010" y="165100"/>
            <a:ext cx="16749979" cy="86360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000"/>
              </a:lnSpc>
              <a:spcBef>
                <a:spcPct val="0"/>
              </a:spcBef>
            </a:pPr>
            <a:r>
              <a:rPr lang="en-US" sz="5000" u="none" strike="noStrike">
                <a:solidFill>
                  <a:srgbClr val="008339"/>
                </a:solidFill>
                <a:latin typeface="Glacial Indifference Bold"/>
              </a:rPr>
              <a:t>ORDRE DU JOUR</a:t>
            </a:r>
          </a:p>
        </p:txBody>
      </p:sp>
      <p:grpSp>
        <p:nvGrpSpPr>
          <p:cNvPr id="17" name="Group 17"/>
          <p:cNvGrpSpPr/>
          <p:nvPr/>
        </p:nvGrpSpPr>
        <p:grpSpPr>
          <a:xfrm>
            <a:off x="8911826" y="1194674"/>
            <a:ext cx="464348" cy="464348"/>
            <a:chOff x="0" y="0"/>
            <a:chExt cx="812800" cy="812800"/>
          </a:xfrm>
        </p:grpSpPr>
        <p:sp>
          <p:nvSpPr>
            <p:cNvPr id="18" name="Freeform 18"/>
            <p:cNvSpPr/>
            <p:nvPr/>
          </p:nvSpPr>
          <p:spPr>
            <a:xfrm>
              <a:off x="0" y="0"/>
              <a:ext cx="812800" cy="812800"/>
            </a:xfrm>
            <a:custGeom>
              <a:avLst/>
              <a:gdLst/>
              <a:ahLst/>
              <a:cxnLst/>
              <a:rect l="l" t="t" r="r" b="b"/>
              <a:pathLst>
                <a:path w="812800" h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 w="9525" cap="sq">
              <a:solidFill>
                <a:srgbClr val="539A2B"/>
              </a:solidFill>
              <a:prstDash val="solid"/>
              <a:miter/>
            </a:ln>
          </p:spPr>
          <p:txBody>
            <a:bodyPr/>
            <a:lstStyle/>
            <a:p>
              <a:endParaRPr lang="fr-FR"/>
            </a:p>
          </p:txBody>
        </p:sp>
        <p:sp>
          <p:nvSpPr>
            <p:cNvPr id="19" name="TextBox 19"/>
            <p:cNvSpPr txBox="1"/>
            <p:nvPr/>
          </p:nvSpPr>
          <p:spPr>
            <a:xfrm>
              <a:off x="76200" y="38100"/>
              <a:ext cx="660400" cy="69850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1906"/>
                </a:lnSpc>
              </a:pPr>
              <a:endParaRPr/>
            </a:p>
          </p:txBody>
        </p:sp>
      </p:grpSp>
      <p:sp>
        <p:nvSpPr>
          <p:cNvPr id="20" name="TextBox 20"/>
          <p:cNvSpPr txBox="1"/>
          <p:nvPr/>
        </p:nvSpPr>
        <p:spPr>
          <a:xfrm>
            <a:off x="501940" y="1945742"/>
            <a:ext cx="17284120" cy="66217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>
              <a:lnSpc>
                <a:spcPts val="5239"/>
              </a:lnSpc>
            </a:pPr>
            <a:r>
              <a:rPr lang="en-US" sz="3742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1. INTRODUCTION PAR LE PRÉSIDENT SIVERT ET PAR LE MAIRE DE LASSE</a:t>
            </a: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2. LE SIVERT, TERRITOIRE ET COMPÉTENCES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4. LE PROJET </a:t>
            </a:r>
          </a:p>
          <a:p>
            <a:pPr algn="l">
              <a:lnSpc>
                <a:spcPts val="5239"/>
              </a:lnSpc>
            </a:pPr>
            <a:endParaRPr lang="en-US" sz="3742" u="none" strike="noStrike" dirty="0">
              <a:solidFill>
                <a:srgbClr val="008339">
                  <a:alpha val="44706"/>
                </a:srgbClr>
              </a:solidFill>
              <a:latin typeface="Glacial Indifference"/>
            </a:endParaRPr>
          </a:p>
          <a:p>
            <a:pPr algn="l">
              <a:lnSpc>
                <a:spcPts val="5239"/>
              </a:lnSpc>
            </a:pPr>
            <a:r>
              <a:rPr lang="en-US" sz="3742" u="none" strike="noStrike" dirty="0">
                <a:solidFill>
                  <a:srgbClr val="008339">
                    <a:alpha val="44706"/>
                  </a:srgbClr>
                </a:solidFill>
                <a:latin typeface="Glacial Indifference"/>
              </a:rPr>
              <a:t>5. QUESTIONS / RÉPONSES / PROPOSITIONS</a:t>
            </a:r>
          </a:p>
        </p:txBody>
      </p:sp>
      <p:sp>
        <p:nvSpPr>
          <p:cNvPr id="21" name="TextBox 21"/>
          <p:cNvSpPr txBox="1"/>
          <p:nvPr/>
        </p:nvSpPr>
        <p:spPr>
          <a:xfrm>
            <a:off x="497458" y="5285751"/>
            <a:ext cx="8108660" cy="6383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239"/>
              </a:lnSpc>
              <a:spcBef>
                <a:spcPct val="0"/>
              </a:spcBef>
            </a:pPr>
            <a:r>
              <a:rPr lang="en-US" sz="3742" dirty="0">
                <a:solidFill>
                  <a:srgbClr val="008339"/>
                </a:solidFill>
                <a:latin typeface="Glacial Indifference Bold"/>
              </a:rPr>
              <a:t>3. L’UVE, PRÉSENTATION ET BILAN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803</TotalTime>
  <Words>3026</Words>
  <Application>Microsoft Office PowerPoint</Application>
  <PresentationFormat>Personnalisé</PresentationFormat>
  <Paragraphs>561</Paragraphs>
  <Slides>35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17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35</vt:i4>
      </vt:variant>
    </vt:vector>
  </HeadingPairs>
  <TitlesOfParts>
    <vt:vector size="53" baseType="lpstr">
      <vt:lpstr>Franklin Gothic Demi</vt:lpstr>
      <vt:lpstr>Raleway Heavy</vt:lpstr>
      <vt:lpstr>Open Sans Italics</vt:lpstr>
      <vt:lpstr>Arimo</vt:lpstr>
      <vt:lpstr>Open Sans Bold</vt:lpstr>
      <vt:lpstr>Garet</vt:lpstr>
      <vt:lpstr>Glacial Indifference</vt:lpstr>
      <vt:lpstr>Glacial Indifference Italics</vt:lpstr>
      <vt:lpstr>Calibri</vt:lpstr>
      <vt:lpstr>Glacial Indifference Bold</vt:lpstr>
      <vt:lpstr>Arial</vt:lpstr>
      <vt:lpstr>Arimo Bold</vt:lpstr>
      <vt:lpstr>Aptos</vt:lpstr>
      <vt:lpstr>Garet Bold</vt:lpstr>
      <vt:lpstr>Open Sans</vt:lpstr>
      <vt:lpstr>Glacial Indifference Bold Italics</vt:lpstr>
      <vt:lpstr>League Spartan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Parlons-en ensemble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Concertation</dc:title>
  <dc:creator>Utilisateur</dc:creator>
  <cp:lastModifiedBy>Paulin Papin</cp:lastModifiedBy>
  <cp:revision>12</cp:revision>
  <cp:lastPrinted>2024-05-13T11:55:16Z</cp:lastPrinted>
  <dcterms:created xsi:type="dcterms:W3CDTF">2006-08-16T00:00:00Z</dcterms:created>
  <dcterms:modified xsi:type="dcterms:W3CDTF">2024-05-22T13:35:53Z</dcterms:modified>
  <dc:identifier>DAGBcyokOuQ</dc:identifier>
</cp:coreProperties>
</file>